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873" r:id="rId4"/>
    <p:sldId id="862" r:id="rId5"/>
    <p:sldId id="869" r:id="rId6"/>
    <p:sldId id="870" r:id="rId7"/>
    <p:sldId id="871" r:id="rId8"/>
    <p:sldId id="872" r:id="rId9"/>
    <p:sldId id="874" r:id="rId10"/>
    <p:sldId id="886" r:id="rId11"/>
    <p:sldId id="258" r:id="rId12"/>
    <p:sldId id="826" r:id="rId13"/>
    <p:sldId id="723" r:id="rId14"/>
    <p:sldId id="840" r:id="rId15"/>
    <p:sldId id="829" r:id="rId16"/>
    <p:sldId id="861" r:id="rId17"/>
    <p:sldId id="850" r:id="rId18"/>
    <p:sldId id="852" r:id="rId19"/>
    <p:sldId id="853" r:id="rId20"/>
    <p:sldId id="854" r:id="rId21"/>
    <p:sldId id="856" r:id="rId22"/>
    <p:sldId id="889" r:id="rId23"/>
    <p:sldId id="858" r:id="rId24"/>
    <p:sldId id="859" r:id="rId25"/>
    <p:sldId id="860" r:id="rId26"/>
    <p:sldId id="831" r:id="rId27"/>
    <p:sldId id="875" r:id="rId28"/>
    <p:sldId id="734" r:id="rId29"/>
    <p:sldId id="735" r:id="rId30"/>
    <p:sldId id="807" r:id="rId31"/>
    <p:sldId id="713" r:id="rId32"/>
    <p:sldId id="720" r:id="rId33"/>
    <p:sldId id="798" r:id="rId34"/>
    <p:sldId id="721" r:id="rId35"/>
    <p:sldId id="890" r:id="rId36"/>
    <p:sldId id="722" r:id="rId37"/>
    <p:sldId id="833" r:id="rId38"/>
    <p:sldId id="821" r:id="rId39"/>
    <p:sldId id="816" r:id="rId40"/>
    <p:sldId id="887" r:id="rId41"/>
    <p:sldId id="888" r:id="rId42"/>
    <p:sldId id="811" r:id="rId43"/>
    <p:sldId id="694" r:id="rId44"/>
    <p:sldId id="824" r:id="rId45"/>
    <p:sldId id="842" r:id="rId46"/>
    <p:sldId id="841" r:id="rId47"/>
    <p:sldId id="843" r:id="rId48"/>
    <p:sldId id="814" r:id="rId49"/>
    <p:sldId id="822" r:id="rId50"/>
    <p:sldId id="825" r:id="rId51"/>
    <p:sldId id="813" r:id="rId52"/>
    <p:sldId id="827" r:id="rId53"/>
    <p:sldId id="866" r:id="rId54"/>
    <p:sldId id="867" r:id="rId55"/>
    <p:sldId id="865" r:id="rId56"/>
    <p:sldId id="863" r:id="rId57"/>
    <p:sldId id="864" r:id="rId58"/>
    <p:sldId id="868" r:id="rId59"/>
    <p:sldId id="785" r:id="rId60"/>
    <p:sldId id="836" r:id="rId61"/>
    <p:sldId id="731" r:id="rId62"/>
    <p:sldId id="839" r:id="rId63"/>
    <p:sldId id="838" r:id="rId64"/>
    <p:sldId id="837" r:id="rId65"/>
    <p:sldId id="834" r:id="rId66"/>
    <p:sldId id="701" r:id="rId67"/>
    <p:sldId id="849" r:id="rId68"/>
    <p:sldId id="783" r:id="rId69"/>
    <p:sldId id="784" r:id="rId70"/>
    <p:sldId id="787" r:id="rId71"/>
    <p:sldId id="788" r:id="rId72"/>
    <p:sldId id="789" r:id="rId73"/>
    <p:sldId id="790" r:id="rId74"/>
    <p:sldId id="844" r:id="rId75"/>
    <p:sldId id="732" r:id="rId76"/>
    <p:sldId id="845" r:id="rId77"/>
    <p:sldId id="877" r:id="rId78"/>
    <p:sldId id="879" r:id="rId79"/>
    <p:sldId id="881" r:id="rId80"/>
    <p:sldId id="882" r:id="rId81"/>
    <p:sldId id="885" r:id="rId82"/>
    <p:sldId id="883" r:id="rId83"/>
    <p:sldId id="705" r:id="rId84"/>
    <p:sldId id="730" r:id="rId85"/>
    <p:sldId id="692" r:id="rId86"/>
    <p:sldId id="691" r:id="rId87"/>
    <p:sldId id="880" r:id="rId88"/>
    <p:sldId id="809" r:id="rId89"/>
    <p:sldId id="776" r:id="rId90"/>
    <p:sldId id="818" r:id="rId91"/>
    <p:sldId id="820" r:id="rId92"/>
    <p:sldId id="884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8880"/>
    <p:restoredTop sz="95917"/>
  </p:normalViewPr>
  <p:slideViewPr>
    <p:cSldViewPr snapToGrid="0" snapToObjects="1">
      <p:cViewPr varScale="1">
        <p:scale>
          <a:sx n="281" d="100"/>
          <a:sy n="281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6A44E-2ABF-9B42-9486-ACE405516114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A8FD9-6247-DC45-B71B-01E27FDDE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5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6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BE06-DEC0-C648-B346-FF3CB4DA8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20941-6FB9-B044-812D-2C45FA0FC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15DE6-C5FD-C448-8C7E-52AB7E80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D66AD-96BE-794D-9E86-7A5639E8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FB935-AB84-2F48-BEC5-55245D6C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33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501C-7D60-8343-AE60-D396F312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A41EE-3045-924B-9423-65179F069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5CC21-02FE-AD46-BF9A-019305BD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3836-38B6-AB48-B113-2505FE91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25DE5-2FAA-8B42-ADA0-6F8EF5FC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7457E-E9A9-D048-91A5-6EAC8687E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A6C6F-7B40-AB4E-8CFF-3E9F9631D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E9870-6159-5748-ADC7-289718BD2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AADA-954E-2242-8A83-B4ABDA96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BF8A-4D05-0146-804B-25438DD7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76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570E-9314-8845-9584-9EEDB540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795F-79D9-5F43-A92C-4D8721DE5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523B0-4C74-7A48-B210-41750FBD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668DF-4190-3549-816C-F5DCE4583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C95E-5116-914D-B535-DB413931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3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AF62-FA9A-954D-B854-66288976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BE377-29FE-9F44-B980-696221019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2D5C-7688-F346-A474-85590840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B77B-813E-A948-8C75-504C963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71B59-8167-2E43-A585-345B84D6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2FF1-DD88-724B-A5BA-4EF1B576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0DCA-1680-F744-8719-3228F456B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6FC60-BF56-844D-90DB-30BEEDAAA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F3D8A-B5B6-7343-90FC-A784B393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1C2EE-E993-9C46-BF88-554F0CE7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5EC7D-E235-784B-959A-890FFE47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3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056B-F971-C043-96B2-C0D25735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5F98-2E0D-CA40-942C-4D14A457F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20C23-472D-184D-B850-152B063B5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607DB-BF15-514E-8D94-B5F82802A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DEF1C-C238-604C-A609-D4626A1AA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C8866-72BF-5743-9EE0-71C027E4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829B1-1FFB-044F-A500-8B2090DB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2FD77-EC57-2440-AADA-A7EC1D67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5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CA5D-FDD8-5046-B20F-0640950D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E1758-52D0-5B46-9E9C-28BFDD30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6AE38-2AF8-8349-A561-1D98A7B42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0B1DC-4FE5-D846-8F9D-63E24700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1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11DFB-58A7-6742-9469-931B7B92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B710F-95B7-7C4C-BFD9-0932AAF3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84379-0CB8-C64B-A218-9AADA6CD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2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B5119-144B-BB4A-BF15-633E5C4F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848A6-B044-DE44-A0B3-933840C3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8C30B-98D8-8F4E-83CB-1FFB92968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F2AEF-1297-F941-9AD2-C0F4C0FE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CE7E3-DF32-B84C-A2BC-53290A26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71A78-ECF7-B74F-8A14-278F99F0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5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2592-615C-984D-9755-B0C361FF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6A274-5D3A-CE4A-A84F-958E01E02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D2108-FA95-A449-A392-4BCAD5F19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F6821-C04F-EF4B-8E7B-509333CE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24D9F-81A6-EA49-9015-472DDB2B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0343D-E636-9148-87AF-22F9154E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4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AA85A-9137-5145-83A6-41A8773F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A389B-35E0-2041-B65A-7FEC2CCFA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07B04-420C-644A-84C8-9E9B790D7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B4BC-DDA6-4441-9792-54DBDC7FF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885DF-240B-8341-83FD-C0922F81C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EA250-3342-A646-B643-53E371B4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4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Cloze_tes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90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aperswithcode.com/dataset/glu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huggingface.co/docs/transformers/v4.16.2/en/main_classes/pipelin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hyperlink" Target="https://github.com/PaddlePaddle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addlePaddle/PaddleNLP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124/kwc-unix-for-poets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tiff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hyperlink" Target="https://arxiv.org/pdf/2002.11985.pdf" TargetMode="Externa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88.png"/><Relationship Id="rId7" Type="http://schemas.openxmlformats.org/officeDocument/2006/relationships/image" Target="../media/image7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dirty="0"/>
              <a:t>ACL-2022 Tutorial:</a:t>
            </a:r>
            <a:br>
              <a:rPr lang="en-US" dirty="0"/>
            </a:br>
            <a:r>
              <a:rPr lang="en-US" sz="5300" dirty="0"/>
              <a:t>Part A: Simple Uses of Deep Nets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Ken Church, Baidu, USA</a:t>
            </a:r>
          </a:p>
          <a:p>
            <a:r>
              <a:rPr lang="en-US" dirty="0"/>
              <a:t>Valia </a:t>
            </a:r>
            <a:r>
              <a:rPr lang="en-US" dirty="0" err="1"/>
              <a:t>Kordoni</a:t>
            </a:r>
            <a:r>
              <a:rPr lang="en-US" dirty="0"/>
              <a:t>, Humboldt-</a:t>
            </a:r>
            <a:r>
              <a:rPr lang="en-US" dirty="0" err="1"/>
              <a:t>Universitaet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Berlin, Germany</a:t>
            </a:r>
          </a:p>
          <a:p>
            <a:r>
              <a:rPr lang="en-US" dirty="0"/>
              <a:t>Gary Marcus, </a:t>
            </a:r>
            <a:r>
              <a:rPr lang="en-US" dirty="0" err="1"/>
              <a:t>Robust.AI</a:t>
            </a:r>
            <a:endParaRPr lang="en-US" dirty="0"/>
          </a:p>
          <a:p>
            <a:r>
              <a:rPr lang="en-US" dirty="0"/>
              <a:t>Ernest Davis, NYU</a:t>
            </a:r>
          </a:p>
          <a:p>
            <a:r>
              <a:rPr lang="en-US" dirty="0" err="1"/>
              <a:t>Yanjun</a:t>
            </a:r>
            <a:r>
              <a:rPr lang="en-US" dirty="0"/>
              <a:t> MA, Baidu, China</a:t>
            </a:r>
          </a:p>
          <a:p>
            <a:r>
              <a:rPr lang="en-US" dirty="0" err="1"/>
              <a:t>Zeyu</a:t>
            </a:r>
            <a:r>
              <a:rPr lang="en-US" dirty="0"/>
              <a:t> Chen, Baidu, China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0" y="77410"/>
            <a:ext cx="1173540" cy="1564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5B51-13DE-2C4E-9FBA-77B41F2A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638" y="77410"/>
            <a:ext cx="1573590" cy="157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1535D-D261-2F49-92F3-85633F9CA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505" y="77410"/>
            <a:ext cx="1614714" cy="161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EC9CB-38AD-604F-911C-BA2432E7E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08" y="85272"/>
            <a:ext cx="1279192" cy="1598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695123" y="1721956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FAA99-8D76-B34A-9977-038446C4EA34}"/>
              </a:ext>
            </a:extLst>
          </p:cNvPr>
          <p:cNvSpPr txBox="1"/>
          <p:nvPr/>
        </p:nvSpPr>
        <p:spPr>
          <a:xfrm>
            <a:off x="10830076" y="1761924"/>
            <a:ext cx="62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12DC-FCC0-0F44-BCBD-3AE50B3E15DC}"/>
              </a:ext>
            </a:extLst>
          </p:cNvPr>
          <p:cNvSpPr txBox="1"/>
          <p:nvPr/>
        </p:nvSpPr>
        <p:spPr>
          <a:xfrm>
            <a:off x="9103947" y="1782486"/>
            <a:ext cx="81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Yanjun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2804885" y="178248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FB10D-DAF5-1A46-AC90-BDA55D29FE82}"/>
              </a:ext>
            </a:extLst>
          </p:cNvPr>
          <p:cNvSpPr txBox="1"/>
          <p:nvPr/>
        </p:nvSpPr>
        <p:spPr>
          <a:xfrm>
            <a:off x="5002590" y="1765729"/>
            <a:ext cx="62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3EFF1-22B4-4146-93A6-A61941C37EC9}"/>
              </a:ext>
            </a:extLst>
          </p:cNvPr>
          <p:cNvSpPr txBox="1"/>
          <p:nvPr/>
        </p:nvSpPr>
        <p:spPr>
          <a:xfrm>
            <a:off x="7114419" y="176192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Ernie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33567F-3862-524C-9ED4-5E58C402C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91994" y="160457"/>
            <a:ext cx="1665554" cy="1551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19A15F-7196-8741-A58F-2548D70F86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976"/>
          <a:stretch/>
        </p:blipFill>
        <p:spPr>
          <a:xfrm>
            <a:off x="10444545" y="98122"/>
            <a:ext cx="1306361" cy="16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8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DD8A-4A94-1F42-BDB3-FAA629F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72091-CE39-1A46-9D61-E734C49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8048C4B-3C1B-8140-9981-847C9650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(Work in Progress)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F28D0C5-C540-2941-90E2-DB7B244C7CE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4+1 functions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 err="1"/>
                  <a:t>gft_fit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Fit (almost) any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with (almost) any (reasonable) dataset,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 err="1"/>
                  <a:t>gft</a:t>
                </a:r>
                <a:r>
                  <a:rPr lang="en-US" i="1" dirty="0"/>
                  <a:t>_ 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Apply (almost) any model,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to almost any input,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 err="1"/>
                  <a:t>gft</a:t>
                </a:r>
                <a:r>
                  <a:rPr lang="en-US" i="1" dirty="0"/>
                  <a:t>_ summary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Summarize (almost) anything</a:t>
                </a:r>
              </a:p>
              <a:p>
                <a:pPr lvl="2"/>
                <a:r>
                  <a:rPr lang="en-US" dirty="0"/>
                  <a:t>Find good stuff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 err="1"/>
                  <a:t>gft</a:t>
                </a:r>
                <a:r>
                  <a:rPr lang="en-US" i="1" dirty="0"/>
                  <a:t>_ eval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Score (almost) any model,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on (almost) any dataset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 err="1"/>
                  <a:t>gft_cat_data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Output (almost) any dataset on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r>
                  <a:rPr lang="en-US" dirty="0"/>
                  <a:t>4 arguments (to 4+1 functions)</a:t>
                </a:r>
                <a:endParaRPr lang="en-US" i="1" dirty="0"/>
              </a:p>
              <a:p>
                <a:pPr lvl="1"/>
                <a:r>
                  <a:rPr lang="en-US" dirty="0"/>
                  <a:t>Datasets, Models, Tasks, Equations</a:t>
                </a:r>
              </a:p>
              <a:p>
                <a:pPr lvl="1"/>
                <a:r>
                  <a:rPr lang="en-US" dirty="0"/>
                  <a:t>--data, --model, --task, --</a:t>
                </a:r>
                <a:r>
                  <a:rPr lang="en-US" dirty="0" err="1"/>
                  <a:t>eqn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F28D0C5-C540-2941-90E2-DB7B244C7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5B5CE8A-8F2A-9C49-8B89-83C8DF2C9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0253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Ease of Use</a:t>
            </a:r>
          </a:p>
          <a:p>
            <a:pPr lvl="1"/>
            <a:r>
              <a:rPr lang="en-US" dirty="0"/>
              <a:t>Simplicity</a:t>
            </a:r>
          </a:p>
          <a:p>
            <a:pPr lvl="1"/>
            <a:r>
              <a:rPr lang="en-US" dirty="0"/>
              <a:t>Consistent Terminology</a:t>
            </a:r>
          </a:p>
          <a:p>
            <a:pPr lvl="2"/>
            <a:r>
              <a:rPr lang="en-US" dirty="0"/>
              <a:t>Small set of functions/</a:t>
            </a:r>
            <a:r>
              <a:rPr lang="en-US" dirty="0" err="1"/>
              <a:t>args</a:t>
            </a:r>
            <a:r>
              <a:rPr lang="en-US" dirty="0"/>
              <a:t> cover most cases</a:t>
            </a:r>
          </a:p>
          <a:p>
            <a:pPr lvl="1"/>
            <a:r>
              <a:rPr lang="en-US" dirty="0"/>
              <a:t>Generality: Avoid special cases</a:t>
            </a:r>
          </a:p>
          <a:p>
            <a:pPr lvl="2"/>
            <a:r>
              <a:rPr lang="en-US" dirty="0"/>
              <a:t>Dataset/Model/Task/Equations</a:t>
            </a:r>
          </a:p>
          <a:p>
            <a:pPr lvl="1"/>
            <a:r>
              <a:rPr lang="en-US" dirty="0"/>
              <a:t>Interoperability</a:t>
            </a:r>
          </a:p>
          <a:p>
            <a:pPr lvl="2"/>
            <a:r>
              <a:rPr lang="en-US" dirty="0"/>
              <a:t>(Almost) everything works </a:t>
            </a:r>
          </a:p>
          <a:p>
            <a:pPr lvl="3"/>
            <a:r>
              <a:rPr lang="en-US" dirty="0"/>
              <a:t>on (almost) any (reasonable) dataset/model/task/equation</a:t>
            </a:r>
          </a:p>
          <a:p>
            <a:pPr lvl="3"/>
            <a:r>
              <a:rPr lang="en-US" dirty="0"/>
              <a:t>with (almost) no changes</a:t>
            </a:r>
          </a:p>
          <a:p>
            <a:pPr lvl="2"/>
            <a:r>
              <a:rPr lang="en-US" dirty="0"/>
              <a:t>Supplier Agnostic: </a:t>
            </a:r>
          </a:p>
          <a:p>
            <a:pPr lvl="3"/>
            <a:r>
              <a:rPr lang="en-US" dirty="0"/>
              <a:t>Everything works everywhere </a:t>
            </a:r>
          </a:p>
          <a:p>
            <a:pPr lvl="3"/>
            <a:r>
              <a:rPr lang="en-US" dirty="0"/>
              <a:t>(as much as possible): H/P/C</a:t>
            </a:r>
          </a:p>
          <a:p>
            <a:pPr lvl="4"/>
            <a:r>
              <a:rPr lang="en-US" dirty="0" err="1"/>
              <a:t>H:glue,cola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Use cola subset of glue from </a:t>
            </a:r>
            <a:r>
              <a:rPr lang="en-US" dirty="0" err="1"/>
              <a:t>HuggingFace</a:t>
            </a:r>
            <a:endParaRPr lang="en-US" dirty="0"/>
          </a:p>
          <a:p>
            <a:pPr lvl="4"/>
            <a:r>
              <a:rPr lang="en-US" dirty="0" err="1"/>
              <a:t>P:glue,cola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Same as above, but from </a:t>
            </a:r>
            <a:r>
              <a:rPr lang="en-US" dirty="0" err="1"/>
              <a:t>PaddleNLP</a:t>
            </a:r>
            <a:endParaRPr lang="en-US" dirty="0"/>
          </a:p>
          <a:p>
            <a:pPr lvl="4"/>
            <a:r>
              <a:rPr lang="en-US" dirty="0"/>
              <a:t> C:$</a:t>
            </a:r>
            <a:r>
              <a:rPr lang="en-US" dirty="0" err="1"/>
              <a:t>gft</a:t>
            </a:r>
            <a:r>
              <a:rPr lang="en-US" dirty="0"/>
              <a:t>/datasets/</a:t>
            </a:r>
            <a:r>
              <a:rPr lang="en-US" dirty="0" err="1"/>
              <a:t>syn_ant</a:t>
            </a:r>
            <a:r>
              <a:rPr lang="en-US" dirty="0"/>
              <a:t>/tag-$pos-pairs </a:t>
            </a:r>
            <a:r>
              <a:rPr lang="en-US" dirty="0">
                <a:sym typeface="Wingdings" pitchFamily="2" charset="2"/>
              </a:rPr>
              <a:t> local filesystem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BD82D-224C-7B4A-ACF6-3D6BA5B1E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30DE3-E95C-F24D-B02A-31D50B68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2D40F-37A1-6F40-8087-E2F517E9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6F4C6C-EDD4-F244-BCBA-08779A36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Portability: Mix and Match Across Suppliers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BACEEC-D3CD-8645-AA40-BE183D800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HuggingFace</a:t>
            </a:r>
            <a:r>
              <a:rPr lang="en-US" dirty="0"/>
              <a:t> (H)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A76233-38E7-7B4F-9B3D-C84120B38B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gft_fit</a:t>
            </a:r>
            <a:r>
              <a:rPr lang="en-US" sz="2000" dirty="0"/>
              <a:t> --pretrained </a:t>
            </a:r>
            <a:r>
              <a:rPr lang="en-US" sz="2000" dirty="0" err="1"/>
              <a:t>H:bert-base-cased</a:t>
            </a:r>
            <a:r>
              <a:rPr lang="en-US" sz="2000" dirty="0"/>
              <a:t> \</a:t>
            </a:r>
          </a:p>
          <a:p>
            <a:pPr marL="0" indent="0">
              <a:buNone/>
            </a:pPr>
            <a:r>
              <a:rPr lang="en-US" sz="2000" dirty="0"/>
              <a:t>    --data </a:t>
            </a:r>
            <a:r>
              <a:rPr lang="en-US" sz="2000" dirty="0" err="1"/>
              <a:t>H:glue,qnli</a:t>
            </a:r>
            <a:r>
              <a:rPr lang="en-US" sz="2000" dirty="0"/>
              <a:t> \</a:t>
            </a:r>
          </a:p>
          <a:p>
            <a:pPr marL="0" indent="0">
              <a:buNone/>
            </a:pPr>
            <a:r>
              <a:rPr lang="en-US" sz="2000" dirty="0"/>
              <a:t>    --metric </a:t>
            </a:r>
            <a:r>
              <a:rPr lang="en-US" sz="2000" dirty="0" err="1"/>
              <a:t>H:glue,qnli</a:t>
            </a:r>
            <a:r>
              <a:rPr lang="en-US" sz="2000" dirty="0"/>
              <a:t> \</a:t>
            </a:r>
          </a:p>
          <a:p>
            <a:pPr marL="0" indent="0">
              <a:buNone/>
            </a:pPr>
            <a:r>
              <a:rPr lang="en-US" sz="2000" dirty="0"/>
              <a:t>    --</a:t>
            </a:r>
            <a:r>
              <a:rPr lang="en-US" sz="2000" dirty="0" err="1"/>
              <a:t>output_dir</a:t>
            </a:r>
            <a:r>
              <a:rPr lang="en-US" sz="2000" dirty="0"/>
              <a:t> $1 \</a:t>
            </a:r>
          </a:p>
          <a:p>
            <a:pPr marL="0" indent="0">
              <a:buNone/>
            </a:pPr>
            <a:r>
              <a:rPr lang="en-US" sz="2000" dirty="0"/>
              <a:t>    --</a:t>
            </a:r>
            <a:r>
              <a:rPr lang="en-US" sz="2000" dirty="0" err="1"/>
              <a:t>eqn</a:t>
            </a:r>
            <a:r>
              <a:rPr lang="en-US" sz="2000" dirty="0"/>
              <a:t> 'classify: label ~ question + sentence' \</a:t>
            </a:r>
          </a:p>
          <a:p>
            <a:pPr marL="0" indent="0">
              <a:buNone/>
            </a:pPr>
            <a:r>
              <a:rPr lang="en-US" sz="2000" dirty="0"/>
              <a:t>    --</a:t>
            </a:r>
            <a:r>
              <a:rPr lang="en-US" sz="2000" dirty="0" err="1"/>
              <a:t>num_train_epochs</a:t>
            </a:r>
            <a:r>
              <a:rPr lang="en-US" sz="2000" dirty="0"/>
              <a:t> 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3B9050-73D3-CF47-855C-5C839F8F3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 from P; Data from 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8E4CE7-F07A-784B-A043-BA58B49880B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gft_fit</a:t>
            </a:r>
            <a:r>
              <a:rPr lang="en-US" sz="1800" dirty="0"/>
              <a:t> --pretrained </a:t>
            </a:r>
            <a:r>
              <a:rPr lang="en-US" sz="1800" dirty="0" err="1"/>
              <a:t>P:bert-base-cased</a:t>
            </a:r>
            <a:r>
              <a:rPr lang="en-US" sz="1800" dirty="0"/>
              <a:t> \</a:t>
            </a:r>
          </a:p>
          <a:p>
            <a:pPr marL="0" indent="0">
              <a:buNone/>
            </a:pPr>
            <a:r>
              <a:rPr lang="en-US" sz="1800" dirty="0"/>
              <a:t>    --data </a:t>
            </a:r>
            <a:r>
              <a:rPr lang="en-US" sz="1800" dirty="0" err="1"/>
              <a:t>P:glue,qnli</a:t>
            </a:r>
            <a:r>
              <a:rPr lang="en-US" sz="1800" dirty="0"/>
              <a:t> \</a:t>
            </a:r>
          </a:p>
          <a:p>
            <a:pPr marL="0" indent="0">
              <a:buNone/>
            </a:pPr>
            <a:r>
              <a:rPr lang="en-US" sz="1800" dirty="0"/>
              <a:t>    --metric </a:t>
            </a:r>
            <a:r>
              <a:rPr lang="en-US" sz="1800" dirty="0" err="1"/>
              <a:t>H:glue,qnli</a:t>
            </a:r>
            <a:r>
              <a:rPr lang="en-US" sz="1800" dirty="0"/>
              <a:t> \</a:t>
            </a:r>
          </a:p>
          <a:p>
            <a:pPr marL="0" indent="0">
              <a:buNone/>
            </a:pPr>
            <a:r>
              <a:rPr lang="en-US" sz="1800" dirty="0"/>
              <a:t>    --</a:t>
            </a:r>
            <a:r>
              <a:rPr lang="en-US" sz="1800" dirty="0" err="1"/>
              <a:t>output_dir</a:t>
            </a:r>
            <a:r>
              <a:rPr lang="en-US" sz="1800" dirty="0"/>
              <a:t> $1 \</a:t>
            </a:r>
          </a:p>
          <a:p>
            <a:pPr marL="0" indent="0">
              <a:buNone/>
            </a:pPr>
            <a:r>
              <a:rPr lang="en-US" sz="1800" dirty="0"/>
              <a:t>    --</a:t>
            </a:r>
            <a:r>
              <a:rPr lang="en-US" sz="1800" dirty="0" err="1"/>
              <a:t>eqn</a:t>
            </a:r>
            <a:r>
              <a:rPr lang="en-US" sz="1800" dirty="0"/>
              <a:t> 'classify: labels ~ sentence1 + sentence2' \</a:t>
            </a:r>
          </a:p>
          <a:p>
            <a:pPr marL="0" indent="0">
              <a:buNone/>
            </a:pPr>
            <a:r>
              <a:rPr lang="en-US" sz="1800" dirty="0"/>
              <a:t>    --</a:t>
            </a:r>
            <a:r>
              <a:rPr lang="en-US" sz="1800" dirty="0" err="1"/>
              <a:t>num_train_epochs</a:t>
            </a:r>
            <a:r>
              <a:rPr lang="en-US" sz="1800" dirty="0"/>
              <a:t>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D597A-0719-B545-BB88-20A0C05E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92413-52D9-794E-A986-297BAA22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9111-C30E-D445-B5B8-46D2F145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B87A80AA-3FD9-3F40-BDCF-D10D99C433A3}"/>
              </a:ext>
            </a:extLst>
          </p:cNvPr>
          <p:cNvSpPr txBox="1">
            <a:spLocks/>
          </p:cNvSpPr>
          <p:nvPr/>
        </p:nvSpPr>
        <p:spPr>
          <a:xfrm>
            <a:off x="6031706" y="2505075"/>
            <a:ext cx="5157787" cy="368458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gft_fit</a:t>
            </a:r>
            <a:r>
              <a:rPr lang="en-US" sz="2000" dirty="0"/>
              <a:t> --pretrained </a:t>
            </a:r>
            <a:r>
              <a:rPr lang="en-US" sz="2000" b="1" i="1" u="sng" dirty="0" err="1"/>
              <a:t>P</a:t>
            </a:r>
            <a:r>
              <a:rPr lang="en-US" sz="2000" dirty="0" err="1"/>
              <a:t>:bert-base-cased</a:t>
            </a:r>
            <a:r>
              <a:rPr lang="en-US" sz="2000" dirty="0"/>
              <a:t> \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  --data </a:t>
            </a:r>
            <a:r>
              <a:rPr lang="en-US" sz="2000" b="1" i="1" u="sng" dirty="0" err="1"/>
              <a:t>H</a:t>
            </a:r>
            <a:r>
              <a:rPr lang="en-US" sz="2000" dirty="0" err="1"/>
              <a:t>:glue,qnli</a:t>
            </a:r>
            <a:r>
              <a:rPr lang="en-US" sz="2000" dirty="0"/>
              <a:t> \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  --metric </a:t>
            </a:r>
            <a:r>
              <a:rPr lang="en-US" sz="2000" dirty="0" err="1"/>
              <a:t>H:glue,qnli</a:t>
            </a:r>
            <a:r>
              <a:rPr lang="en-US" sz="2000" dirty="0"/>
              <a:t> \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  --</a:t>
            </a:r>
            <a:r>
              <a:rPr lang="en-US" sz="2000" dirty="0" err="1"/>
              <a:t>output_dir</a:t>
            </a:r>
            <a:r>
              <a:rPr lang="en-US" sz="2000" dirty="0"/>
              <a:t> $1 \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  --</a:t>
            </a:r>
            <a:r>
              <a:rPr lang="en-US" sz="2000" dirty="0" err="1"/>
              <a:t>eqn</a:t>
            </a:r>
            <a:r>
              <a:rPr lang="en-US" sz="2000" dirty="0"/>
              <a:t> 'classify: label ~ question + sentence' \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  --</a:t>
            </a:r>
            <a:r>
              <a:rPr lang="en-US" sz="2000" dirty="0" err="1"/>
              <a:t>num_train_epochs</a:t>
            </a:r>
            <a:r>
              <a:rPr lang="en-US" sz="2000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027562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C171-4229-3345-A485-A16F3F9B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C77A63-E2EC-0249-875D-8DAD6D242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</a:t>
            </a:r>
            <a:r>
              <a:rPr lang="en-US" dirty="0"/>
              <a:t> takes dependencies on many python packages</a:t>
            </a:r>
          </a:p>
          <a:p>
            <a:pPr lvl="1"/>
            <a:r>
              <a:rPr lang="en-US" dirty="0"/>
              <a:t>Lots of moving targets</a:t>
            </a:r>
          </a:p>
          <a:p>
            <a:r>
              <a:rPr lang="en-US" dirty="0"/>
              <a:t>Currently not possible to support everything </a:t>
            </a:r>
          </a:p>
          <a:p>
            <a:pPr lvl="1"/>
            <a:r>
              <a:rPr lang="en-US" dirty="0"/>
              <a:t>Under a single virtual environment</a:t>
            </a:r>
          </a:p>
          <a:p>
            <a:pPr lvl="2"/>
            <a:r>
              <a:rPr lang="en-US" dirty="0"/>
              <a:t>Best attempt to support as much functionality as possible</a:t>
            </a:r>
          </a:p>
          <a:p>
            <a:pPr lvl="3"/>
            <a:r>
              <a:rPr lang="en-US" dirty="0"/>
              <a:t>pip install –r $</a:t>
            </a:r>
            <a:r>
              <a:rPr lang="en-US" dirty="0" err="1"/>
              <a:t>gft</a:t>
            </a:r>
            <a:r>
              <a:rPr lang="en-US" dirty="0"/>
              <a:t>/requirements/</a:t>
            </a:r>
            <a:r>
              <a:rPr lang="en-US" dirty="0" err="1"/>
              <a:t>requirements.txt</a:t>
            </a:r>
            <a:endParaRPr lang="en-US" dirty="0"/>
          </a:p>
          <a:p>
            <a:pPr lvl="2"/>
            <a:r>
              <a:rPr lang="en-US" dirty="0"/>
              <a:t>Special cases</a:t>
            </a:r>
          </a:p>
          <a:p>
            <a:pPr lvl="3"/>
            <a:r>
              <a:rPr lang="en-US" dirty="0"/>
              <a:t>pip install –r $</a:t>
            </a:r>
            <a:r>
              <a:rPr lang="en-US" dirty="0" err="1"/>
              <a:t>gft</a:t>
            </a:r>
            <a:r>
              <a:rPr lang="en-US" dirty="0"/>
              <a:t>/requirements/</a:t>
            </a:r>
            <a:r>
              <a:rPr lang="en-US" dirty="0" err="1"/>
              <a:t>requirements_with_adapters.txt</a:t>
            </a:r>
            <a:endParaRPr lang="en-US" dirty="0"/>
          </a:p>
          <a:p>
            <a:pPr lvl="3"/>
            <a:r>
              <a:rPr lang="en-US" dirty="0"/>
              <a:t>pip install –r $</a:t>
            </a:r>
            <a:r>
              <a:rPr lang="en-US" dirty="0" err="1"/>
              <a:t>gft</a:t>
            </a:r>
            <a:r>
              <a:rPr lang="en-US" dirty="0"/>
              <a:t>/requirements/</a:t>
            </a:r>
            <a:r>
              <a:rPr lang="en-US" dirty="0" err="1"/>
              <a:t>requirements_without_adapters.txt</a:t>
            </a:r>
            <a:endParaRPr lang="en-US" dirty="0"/>
          </a:p>
          <a:p>
            <a:pPr lvl="3"/>
            <a:r>
              <a:rPr lang="en-US" dirty="0"/>
              <a:t>pip install –r $</a:t>
            </a:r>
            <a:r>
              <a:rPr lang="en-US" dirty="0" err="1"/>
              <a:t>gft</a:t>
            </a:r>
            <a:r>
              <a:rPr lang="en-US" dirty="0"/>
              <a:t>/requirements/</a:t>
            </a:r>
            <a:r>
              <a:rPr lang="en-US" dirty="0" err="1"/>
              <a:t>requirements_for_paddlespeech.txt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FD282-4F14-CB4E-931C-16159E87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25028-C402-C047-AAD8-6FB26A4F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0E347-8BB7-104B-A285-5AD583CB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8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15</a:t>
            </a:fld>
            <a:endParaRPr lang="en-US"/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739BCA33-5C5A-4C4E-857C-BF37A075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0"/>
            <a:ext cx="5157787" cy="16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8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4C53AD-325B-D048-A664-9BD4EBB2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9B743-737C-4149-A151-872020F1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Predict: 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14D7F-B016-3D4E-AC0B-11380F19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4A1A-2341-3645-8455-4488EA63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BDC8E-50C1-4C49-B96A-4C9A623B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95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1 of 7</a:t>
            </a:r>
            <a:br>
              <a:rPr lang="en-US" dirty="0"/>
            </a:br>
            <a:r>
              <a:rPr lang="en-US" dirty="0"/>
              <a:t>Summarize (almost) anything</a:t>
            </a:r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051"/>
          <a:stretch/>
        </p:blipFill>
        <p:spPr>
          <a:xfrm>
            <a:off x="875906" y="2141422"/>
            <a:ext cx="14116481" cy="319414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17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DA472B8-EC09-E245-9D02-18A947733276}"/>
              </a:ext>
            </a:extLst>
          </p:cNvPr>
          <p:cNvSpPr/>
          <p:nvPr/>
        </p:nvSpPr>
        <p:spPr>
          <a:xfrm>
            <a:off x="6711895" y="3965497"/>
            <a:ext cx="2444501" cy="545380"/>
          </a:xfrm>
          <a:prstGeom prst="wedgeRoundRectCallout">
            <a:avLst>
              <a:gd name="adj1" fmla="val -88294"/>
              <a:gd name="adj2" fmla="val 17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82529F2-BC84-7B48-BF7A-FB8CA95F0E16}"/>
              </a:ext>
            </a:extLst>
          </p:cNvPr>
          <p:cNvSpPr/>
          <p:nvPr/>
        </p:nvSpPr>
        <p:spPr>
          <a:xfrm>
            <a:off x="1358746" y="5335571"/>
            <a:ext cx="2380240" cy="797139"/>
          </a:xfrm>
          <a:prstGeom prst="wedgeRoundRectCallout">
            <a:avLst>
              <a:gd name="adj1" fmla="val -28313"/>
              <a:gd name="adj2" fmla="val -794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both data and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69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2 of 7</a:t>
            </a:r>
            <a:br>
              <a:rPr lang="en-US" dirty="0"/>
            </a:br>
            <a:r>
              <a:rPr lang="en-US" sz="3200" dirty="0"/>
              <a:t>Summary with patterns (__</a:t>
            </a:r>
            <a:r>
              <a:rPr lang="en-US" sz="3200" i="1" dirty="0"/>
              <a:t>contains</a:t>
            </a:r>
            <a:r>
              <a:rPr lang="en-US" sz="3200" dirty="0"/>
              <a:t>__)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570"/>
          <a:stretch/>
        </p:blipFill>
        <p:spPr>
          <a:xfrm>
            <a:off x="838200" y="1914410"/>
            <a:ext cx="11037148" cy="3779380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98C250-4DEF-A843-8E59-848E6D4FA598}"/>
              </a:ext>
            </a:extLst>
          </p:cNvPr>
          <p:cNvSpPr/>
          <p:nvPr/>
        </p:nvSpPr>
        <p:spPr>
          <a:xfrm>
            <a:off x="768285" y="4482445"/>
            <a:ext cx="8757501" cy="13150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94D672E-F4FC-C74D-B1EA-323DCCA7F4C6}"/>
              </a:ext>
            </a:extLst>
          </p:cNvPr>
          <p:cNvSpPr/>
          <p:nvPr/>
        </p:nvSpPr>
        <p:spPr>
          <a:xfrm>
            <a:off x="8142436" y="4917699"/>
            <a:ext cx="4049564" cy="737525"/>
          </a:xfrm>
          <a:prstGeom prst="wedgeRoundRectCallout">
            <a:avLst>
              <a:gd name="adj1" fmla="val -61793"/>
              <a:gd name="adj2" fmla="val -26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datasets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D5D1F7D-AF9E-8F4E-8FB3-F5F12C8D87D4}"/>
              </a:ext>
            </a:extLst>
          </p:cNvPr>
          <p:cNvSpPr/>
          <p:nvPr/>
        </p:nvSpPr>
        <p:spPr>
          <a:xfrm>
            <a:off x="2117772" y="5883892"/>
            <a:ext cx="4049564" cy="737525"/>
          </a:xfrm>
          <a:prstGeom prst="wedgeRoundRectCallout">
            <a:avLst>
              <a:gd name="adj1" fmla="val -24079"/>
              <a:gd name="adj2" fmla="val -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</a:t>
            </a:r>
            <a:r>
              <a:rPr lang="en-US" sz="2400" i="1" u="sng" dirty="0"/>
              <a:t>models</a:t>
            </a:r>
            <a:r>
              <a:rPr lang="en-US" sz="2400" dirty="0"/>
              <a:t>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194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Seven Simple Examples: 3 of 7</a:t>
            </a:r>
            <a:br>
              <a:rPr lang="en-US" dirty="0"/>
            </a:br>
            <a:r>
              <a:rPr lang="en-US" sz="2800" dirty="0"/>
              <a:t>Predict: Sentiment Analysis &amp; Text Classification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3693"/>
            <a:ext cx="8183252" cy="487918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C2C3B-7D18-7945-B439-96AF25711CE2}"/>
              </a:ext>
            </a:extLst>
          </p:cNvPr>
          <p:cNvSpPr/>
          <p:nvPr/>
        </p:nvSpPr>
        <p:spPr>
          <a:xfrm>
            <a:off x="716437" y="4586787"/>
            <a:ext cx="8757501" cy="1804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6A052C1-32FA-5547-8222-E849FE3306B2}"/>
              </a:ext>
            </a:extLst>
          </p:cNvPr>
          <p:cNvSpPr/>
          <p:nvPr/>
        </p:nvSpPr>
        <p:spPr>
          <a:xfrm>
            <a:off x="6493597" y="4848608"/>
            <a:ext cx="4860203" cy="545380"/>
          </a:xfrm>
          <a:prstGeom prst="wedgeRoundRectCallout">
            <a:avLst>
              <a:gd name="adj1" fmla="val -64295"/>
              <a:gd name="adj2" fmla="val -16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Default model </a:t>
            </a:r>
            <a:r>
              <a:rPr lang="en-US" sz="2400" dirty="0">
                <a:sym typeface="Wingdings" pitchFamily="2" charset="2"/>
              </a:rPr>
              <a:t> Sentiment Analysis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EA398CA-2268-8841-BB45-26EF48BF2860}"/>
              </a:ext>
            </a:extLst>
          </p:cNvPr>
          <p:cNvSpPr/>
          <p:nvPr/>
        </p:nvSpPr>
        <p:spPr>
          <a:xfrm>
            <a:off x="7920964" y="5947495"/>
            <a:ext cx="2444501" cy="545380"/>
          </a:xfrm>
          <a:prstGeom prst="wedgeRoundRectCallout">
            <a:avLst>
              <a:gd name="adj1" fmla="val -71060"/>
              <a:gd name="adj2" fmla="val -18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227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01A6C-152E-F042-BD6D-C58FE7EB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A: Simple Uses of Deep Nets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F32C19-0227-4449-B778-93B419217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Schedule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142A9A-265F-8046-AE76-2AC4C92894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Overview (15 min)</a:t>
            </a:r>
          </a:p>
          <a:p>
            <a:r>
              <a:rPr lang="en-US" dirty="0"/>
              <a:t>Part A: (60 min)</a:t>
            </a:r>
          </a:p>
          <a:p>
            <a:pPr lvl="1"/>
            <a:r>
              <a:rPr lang="en-US" dirty="0"/>
              <a:t>Glass is half full </a:t>
            </a:r>
          </a:p>
          <a:p>
            <a:r>
              <a:rPr lang="en-US" dirty="0"/>
              <a:t>Break/Q&amp;A (10 min)</a:t>
            </a:r>
          </a:p>
          <a:p>
            <a:r>
              <a:rPr lang="en-US" dirty="0"/>
              <a:t>Part B: (60 min)</a:t>
            </a:r>
          </a:p>
          <a:p>
            <a:pPr lvl="1"/>
            <a:r>
              <a:rPr lang="en-US" dirty="0"/>
              <a:t>Glass is half empty</a:t>
            </a:r>
          </a:p>
          <a:p>
            <a:pPr lvl="1"/>
            <a:r>
              <a:rPr lang="en-US" dirty="0"/>
              <a:t>There is always more work to do</a:t>
            </a:r>
          </a:p>
          <a:p>
            <a:r>
              <a:rPr lang="en-US" dirty="0"/>
              <a:t>Conclusions (15 min)</a:t>
            </a:r>
          </a:p>
          <a:p>
            <a:r>
              <a:rPr lang="en-US" dirty="0"/>
              <a:t>Break/Q&amp;A (10 min)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AF1F6F-8B6C-4C4C-8C51-FEF75681E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 A: Glass is Half Full</a:t>
            </a:r>
          </a:p>
          <a:p>
            <a:r>
              <a:rPr lang="en-US" dirty="0"/>
              <a:t>Simple/Popular Methods are Powerful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16F080E3-1D24-A448-A329-61842A8B32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87169" y="2642919"/>
            <a:ext cx="5210050" cy="200032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11DA8-08BF-EF41-A23D-5ED64141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781" y="1491744"/>
            <a:ext cx="697491" cy="929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2C9D34-EB42-9C47-AE57-2B33244B3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498" y="3938210"/>
            <a:ext cx="950686" cy="950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B6184-2F20-024E-8E62-5E066B9DA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299" y="3888620"/>
            <a:ext cx="1000276" cy="1000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A2AB93-0F68-404A-B643-D4543CB63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300" y="5230210"/>
            <a:ext cx="965090" cy="12063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01C7CD-B7CB-8A44-8E78-FC6510703593}"/>
              </a:ext>
            </a:extLst>
          </p:cNvPr>
          <p:cNvSpPr txBox="1"/>
          <p:nvPr/>
        </p:nvSpPr>
        <p:spPr>
          <a:xfrm>
            <a:off x="3147687" y="1434368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CD895-45E7-364E-89EA-7CA9CD9B402E}"/>
              </a:ext>
            </a:extLst>
          </p:cNvPr>
          <p:cNvSpPr txBox="1"/>
          <p:nvPr/>
        </p:nvSpPr>
        <p:spPr>
          <a:xfrm>
            <a:off x="4839370" y="2363145"/>
            <a:ext cx="62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9F12E-88B8-6A45-80EC-45CDE2F78642}"/>
              </a:ext>
            </a:extLst>
          </p:cNvPr>
          <p:cNvSpPr txBox="1"/>
          <p:nvPr/>
        </p:nvSpPr>
        <p:spPr>
          <a:xfrm>
            <a:off x="3843493" y="2383364"/>
            <a:ext cx="81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Yanjun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F850C-76EA-0E41-8830-E355608023A8}"/>
              </a:ext>
            </a:extLst>
          </p:cNvPr>
          <p:cNvSpPr txBox="1"/>
          <p:nvPr/>
        </p:nvSpPr>
        <p:spPr>
          <a:xfrm>
            <a:off x="4040207" y="3821113"/>
            <a:ext cx="6495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Valia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B0153-E31D-D24F-A5CF-51DE48DC483F}"/>
              </a:ext>
            </a:extLst>
          </p:cNvPr>
          <p:cNvSpPr txBox="1"/>
          <p:nvPr/>
        </p:nvSpPr>
        <p:spPr>
          <a:xfrm>
            <a:off x="5200576" y="3569516"/>
            <a:ext cx="62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3A2EA-1A07-2049-BE05-34CB71A5D1C1}"/>
              </a:ext>
            </a:extLst>
          </p:cNvPr>
          <p:cNvSpPr txBox="1"/>
          <p:nvPr/>
        </p:nvSpPr>
        <p:spPr>
          <a:xfrm>
            <a:off x="4356214" y="5962783"/>
            <a:ext cx="66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Ernie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E53751-B06B-AD48-A212-FC26FF53D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991" y="4723846"/>
            <a:ext cx="6091068" cy="185875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1ADE56B-FF4E-6E4C-9CD9-E20204693A0F}"/>
              </a:ext>
            </a:extLst>
          </p:cNvPr>
          <p:cNvSpPr/>
          <p:nvPr/>
        </p:nvSpPr>
        <p:spPr>
          <a:xfrm>
            <a:off x="7270047" y="4482821"/>
            <a:ext cx="745847" cy="28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ADA45-B35F-784E-97F4-1D1DB0034E03}"/>
              </a:ext>
            </a:extLst>
          </p:cNvPr>
          <p:cNvSpPr/>
          <p:nvPr/>
        </p:nvSpPr>
        <p:spPr>
          <a:xfrm>
            <a:off x="7345399" y="6479620"/>
            <a:ext cx="745847" cy="28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4357E2BA-8575-B841-9103-19C0C268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CC8D17C9-F4C9-5244-AB81-0628E8598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AF78F6F-4E8F-4D47-81B3-B73E7725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0453F9D-3CB9-C34F-BFC0-AF8D2C1B8C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76"/>
          <a:stretch/>
        </p:blipFill>
        <p:spPr>
          <a:xfrm>
            <a:off x="4770020" y="1505724"/>
            <a:ext cx="697920" cy="8998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E66119-3E37-6340-B745-57404459B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3812293" y="1525965"/>
            <a:ext cx="908706" cy="8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7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4 of 7</a:t>
            </a:r>
            <a:br>
              <a:rPr lang="en-US" dirty="0"/>
            </a:br>
            <a:r>
              <a:rPr lang="en-US" sz="3200" dirty="0"/>
              <a:t>More tasks: </a:t>
            </a:r>
            <a:r>
              <a:rPr lang="en-US" sz="3200" dirty="0" err="1"/>
              <a:t>token_classification</a:t>
            </a:r>
            <a:r>
              <a:rPr lang="en-US" sz="3200" dirty="0"/>
              <a:t>, fill-mask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4927"/>
          <a:stretch/>
        </p:blipFill>
        <p:spPr>
          <a:xfrm>
            <a:off x="282018" y="1556296"/>
            <a:ext cx="4183737" cy="1872704"/>
          </a:xfrm>
        </p:spPr>
      </p:pic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166314C6-AF97-E840-B85B-1553E3795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60167"/>
          <a:stretch/>
        </p:blipFill>
        <p:spPr>
          <a:xfrm>
            <a:off x="385083" y="3628309"/>
            <a:ext cx="11262099" cy="2612235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4B05DD0-9C6C-6844-8515-646D971731A5}"/>
              </a:ext>
            </a:extLst>
          </p:cNvPr>
          <p:cNvSpPr/>
          <p:nvPr/>
        </p:nvSpPr>
        <p:spPr>
          <a:xfrm>
            <a:off x="9381090" y="4882655"/>
            <a:ext cx="2694178" cy="701022"/>
          </a:xfrm>
          <a:prstGeom prst="wedgeRoundRectCallout">
            <a:avLst>
              <a:gd name="adj1" fmla="val -61045"/>
              <a:gd name="adj2" fmla="val 33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dblStrike" dirty="0"/>
              <a:t>NER: Named Entity Recognition</a:t>
            </a:r>
            <a:endParaRPr lang="en-US" sz="1600" strike="dblStrike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C30309-18EB-4A49-B50F-697B3E503D37}"/>
              </a:ext>
            </a:extLst>
          </p:cNvPr>
          <p:cNvSpPr/>
          <p:nvPr/>
        </p:nvSpPr>
        <p:spPr>
          <a:xfrm>
            <a:off x="7889131" y="5837890"/>
            <a:ext cx="3857018" cy="966608"/>
          </a:xfrm>
          <a:prstGeom prst="wedgeRoundRectCallout">
            <a:avLst>
              <a:gd name="adj1" fmla="val -64104"/>
              <a:gd name="adj2" fmla="val -38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Cloze (1953)</a:t>
            </a:r>
          </a:p>
          <a:p>
            <a:pPr algn="ctr"/>
            <a:r>
              <a:rPr lang="en-US" sz="1600" dirty="0">
                <a:highlight>
                  <a:srgbClr val="FFFF00"/>
                </a:highlight>
                <a:hlinkClick r:id="rId4"/>
              </a:rPr>
              <a:t>https://en.wikipedia.org/wiki/Cloze_test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40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5 of 7</a:t>
            </a:r>
            <a:br>
              <a:rPr lang="en-US" dirty="0"/>
            </a:br>
            <a:r>
              <a:rPr lang="en-US" sz="3200" dirty="0"/>
              <a:t>Input from datasets (as opposed to stdin)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285930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3808429"/>
            <a:ext cx="10290143" cy="291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E9E5DB0-70FD-3543-94A8-FB29FC666A6E}"/>
              </a:ext>
            </a:extLst>
          </p:cNvPr>
          <p:cNvSpPr/>
          <p:nvPr/>
        </p:nvSpPr>
        <p:spPr>
          <a:xfrm>
            <a:off x="6840976" y="4030857"/>
            <a:ext cx="3539247" cy="701022"/>
          </a:xfrm>
          <a:prstGeom prst="wedgeRoundRectCallout">
            <a:avLst>
              <a:gd name="adj1" fmla="val -21879"/>
              <a:gd name="adj2" fmla="val -112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Input from dataset</a:t>
            </a:r>
          </a:p>
          <a:p>
            <a:pPr algn="ctr"/>
            <a:r>
              <a:rPr lang="en-US" sz="2400" dirty="0"/>
              <a:t>(as opposed to stdin) 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B65CF0E-969F-3043-8B18-172B9FB9BDDB}"/>
              </a:ext>
            </a:extLst>
          </p:cNvPr>
          <p:cNvSpPr/>
          <p:nvPr/>
        </p:nvSpPr>
        <p:spPr>
          <a:xfrm>
            <a:off x="9162646" y="2183958"/>
            <a:ext cx="1853929" cy="563241"/>
          </a:xfrm>
          <a:prstGeom prst="wedgeRoundRectCallout">
            <a:avLst>
              <a:gd name="adj1" fmla="val -28295"/>
              <a:gd name="adj2" fmla="val 116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Specify split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363DFAD-8F0C-194B-B538-C1A30A4FB87A}"/>
              </a:ext>
            </a:extLst>
          </p:cNvPr>
          <p:cNvSpPr/>
          <p:nvPr/>
        </p:nvSpPr>
        <p:spPr>
          <a:xfrm>
            <a:off x="2441643" y="3892783"/>
            <a:ext cx="2681591" cy="839096"/>
          </a:xfrm>
          <a:prstGeom prst="wedgeRoundRectCallout">
            <a:avLst>
              <a:gd name="adj1" fmla="val -23579"/>
              <a:gd name="adj2" fmla="val -900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Equation specifies task &amp; columns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5461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46F045-1295-5A4C-B8EE-A49A7274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gft_cat_data</a:t>
            </a:r>
            <a:r>
              <a:rPr lang="en-US" sz="2400" b="1" dirty="0"/>
              <a:t> --data </a:t>
            </a:r>
            <a:r>
              <a:rPr lang="en-US" sz="2400" b="1" dirty="0" err="1"/>
              <a:t>H:emotion</a:t>
            </a:r>
            <a:r>
              <a:rPr lang="en-US" sz="2400" b="1" dirty="0"/>
              <a:t> --</a:t>
            </a:r>
            <a:r>
              <a:rPr lang="en-US" sz="2400" b="1" dirty="0" err="1"/>
              <a:t>eqn</a:t>
            </a:r>
            <a:r>
              <a:rPr lang="en-US" sz="2400" b="1" dirty="0"/>
              <a:t> '</a:t>
            </a:r>
            <a:r>
              <a:rPr lang="en-US" sz="2400" b="1" dirty="0" err="1"/>
              <a:t>classify:label</a:t>
            </a:r>
            <a:r>
              <a:rPr lang="en-US" sz="2400" b="1" dirty="0"/>
              <a:t> ~ text' 2&gt;/dev/null | head</a:t>
            </a:r>
            <a:endParaRPr lang="en-US" sz="24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2CF7209-EBFB-534E-9480-7A7AB6579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463568"/>
              </p:ext>
            </p:extLst>
          </p:nvPr>
        </p:nvGraphicFramePr>
        <p:xfrm>
          <a:off x="969362" y="1787699"/>
          <a:ext cx="10460638" cy="4916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95869">
                  <a:extLst>
                    <a:ext uri="{9D8B030D-6E8A-4147-A177-3AD203B41FA5}">
                      <a16:colId xmlns:a16="http://schemas.microsoft.com/office/drawing/2014/main" val="1782462665"/>
                    </a:ext>
                  </a:extLst>
                </a:gridCol>
                <a:gridCol w="764769">
                  <a:extLst>
                    <a:ext uri="{9D8B030D-6E8A-4147-A177-3AD203B41FA5}">
                      <a16:colId xmlns:a16="http://schemas.microsoft.com/office/drawing/2014/main" val="1952494609"/>
                    </a:ext>
                  </a:extLst>
                </a:gridCol>
              </a:tblGrid>
              <a:tr h="23497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 dirty="0">
                          <a:solidFill>
                            <a:srgbClr val="090909"/>
                          </a:solidFill>
                          <a:effectLst/>
                          <a:latin typeface="Menlo" panose="020B0609030804020204" pitchFamily="49" charset="0"/>
                        </a:rPr>
                        <a:t>text</a:t>
                      </a: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label</a:t>
                      </a: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231047771"/>
                  </a:ext>
                </a:extLst>
              </a:tr>
              <a:tr h="2349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im feeling rather rotten so im not very ambitious right now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1703451462"/>
                  </a:ext>
                </a:extLst>
              </a:tr>
              <a:tr h="2349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im updating my blog because i feel shitty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493390873"/>
                  </a:ext>
                </a:extLst>
              </a:tr>
              <a:tr h="464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 never make her separate from me because i don t ever want her to feel like i m ashamed with her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2306372442"/>
                  </a:ext>
                </a:extLst>
              </a:tr>
              <a:tr h="464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 left with my bouquet of red and yellow tulips under my arm feeling slightly more optimistic than when i arrived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1374897426"/>
                  </a:ext>
                </a:extLst>
              </a:tr>
              <a:tr h="2349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 was feeling a little vain when i did this one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2993674769"/>
                  </a:ext>
                </a:extLst>
              </a:tr>
              <a:tr h="3806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 cant walk into a shop anywhere where i do not feel uncomfortable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3075448337"/>
                  </a:ext>
                </a:extLst>
              </a:tr>
              <a:tr h="2349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 felt anger when at the end of a telephone call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276358674"/>
                  </a:ext>
                </a:extLst>
              </a:tr>
              <a:tr h="923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 explain why i clung to a relationship with a boy who was in many ways immature and uncommitted despite the excitement i should have been feeling for getting accepted into the masters program at the university of virginia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2323550862"/>
                  </a:ext>
                </a:extLst>
              </a:tr>
              <a:tr h="464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 like to have the same breathless feeling as a reader eager to see what will happen next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1293854825"/>
                  </a:ext>
                </a:extLst>
              </a:tr>
              <a:tr h="694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 jest i feel grumpy tired and pre menstrual which i probably am but then again its only been a week and im about as fit as a walrus on vacation for the summer</a:t>
                      </a:r>
                      <a:endParaRPr lang="en-US" sz="18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6368" marR="6368" marT="6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68" marR="6368" marT="6368" marB="0" anchor="b"/>
                </a:tc>
                <a:extLst>
                  <a:ext uri="{0D108BD9-81ED-4DB2-BD59-A6C34878D82A}">
                    <a16:rowId xmlns:a16="http://schemas.microsoft.com/office/drawing/2014/main" val="3548044872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E790D-BB0D-E348-9164-BFD5DB4C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1C236-7412-D641-951B-216377D5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D854-1ED9-2E43-84CD-A2618B23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D7EC7B4-327C-664B-A42F-39C239B4FC42}"/>
              </a:ext>
            </a:extLst>
          </p:cNvPr>
          <p:cNvSpPr/>
          <p:nvPr/>
        </p:nvSpPr>
        <p:spPr>
          <a:xfrm>
            <a:off x="6764673" y="1584149"/>
            <a:ext cx="2681591" cy="839096"/>
          </a:xfrm>
          <a:prstGeom prst="wedgeRoundRectCallout">
            <a:avLst>
              <a:gd name="adj1" fmla="val -49069"/>
              <a:gd name="adj2" fmla="val -943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Equation specifies task &amp; columns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528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6 of 7</a:t>
            </a:r>
            <a:br>
              <a:rPr lang="en-US" dirty="0"/>
            </a:br>
            <a:r>
              <a:rPr lang="en-US" sz="3600" i="1" dirty="0" err="1"/>
              <a:t>gft_predict</a:t>
            </a:r>
            <a:r>
              <a:rPr lang="en-US" sz="3600" i="1" dirty="0"/>
              <a:t>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i="1" dirty="0" err="1">
                <a:sym typeface="Wingdings" pitchFamily="2" charset="2"/>
              </a:rPr>
              <a:t>gft_eval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365582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4685121"/>
            <a:ext cx="10290143" cy="203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95C3E55-27CE-774B-878B-22B6C87B2ABC}"/>
              </a:ext>
            </a:extLst>
          </p:cNvPr>
          <p:cNvSpPr/>
          <p:nvPr/>
        </p:nvSpPr>
        <p:spPr>
          <a:xfrm>
            <a:off x="120784" y="5347636"/>
            <a:ext cx="8089361" cy="1090470"/>
          </a:xfrm>
          <a:prstGeom prst="wedgeRoundRectCallout">
            <a:avLst>
              <a:gd name="adj1" fmla="val -36452"/>
              <a:gd name="adj2" fmla="val -13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/>
              <a:t>Eval</a:t>
            </a:r>
            <a:r>
              <a:rPr lang="en-US" sz="3200" dirty="0"/>
              <a:t> returns a single score for the dataset split </a:t>
            </a:r>
          </a:p>
          <a:p>
            <a:pPr algn="ctr"/>
            <a:r>
              <a:rPr lang="en-US" sz="2400" dirty="0"/>
              <a:t>(as opposed to a prediction for each example in dataset split)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321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Simple Examples: 7 of 7</a:t>
            </a:r>
            <a:br>
              <a:rPr lang="en-US" dirty="0"/>
            </a:br>
            <a:r>
              <a:rPr lang="en-US" sz="3600" i="1" dirty="0" err="1"/>
              <a:t>gft_fit</a:t>
            </a:r>
            <a:r>
              <a:rPr lang="en-US" sz="3600" dirty="0"/>
              <a:t> (aka fine-tuning)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5131177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4678627"/>
            <a:ext cx="10143240" cy="16373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/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Fit </a:t>
                </a:r>
                <a:r>
                  <a:rPr lang="en-US" sz="3200" dirty="0"/>
                  <a:t>returns a post-trained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80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ACB1-F347-CF45-85F4-68355251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7" y="426399"/>
            <a:ext cx="3747939" cy="1859601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of Seven Simple Examples</a:t>
            </a:r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EB7699-7198-0D43-ADDB-14B52BE888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437" y="2813179"/>
            <a:ext cx="7194520" cy="3725733"/>
          </a:xfrm>
        </p:spPr>
      </p:pic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B0F2BEB5-9998-E24B-9C6D-5C4D361169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84225" y="166979"/>
            <a:ext cx="7585471" cy="350004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06710-7F0B-2340-BD2A-0E5D398D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C9C4-79F4-DA4E-A475-F2AAB22C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CD0B4-A85D-904E-A14E-C83487F7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A41D04-C328-844A-85DA-E85508EB0F94}"/>
              </a:ext>
            </a:extLst>
          </p:cNvPr>
          <p:cNvSpPr txBox="1">
            <a:spLocks/>
          </p:cNvSpPr>
          <p:nvPr/>
        </p:nvSpPr>
        <p:spPr>
          <a:xfrm>
            <a:off x="7126663" y="3248515"/>
            <a:ext cx="5015059" cy="2672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526BA5C-7061-494D-897A-53249C2A26ED}"/>
              </a:ext>
            </a:extLst>
          </p:cNvPr>
          <p:cNvSpPr/>
          <p:nvPr/>
        </p:nvSpPr>
        <p:spPr>
          <a:xfrm>
            <a:off x="275437" y="2237605"/>
            <a:ext cx="457200" cy="467887"/>
          </a:xfrm>
          <a:prstGeom prst="wedgeRoundRectCallout">
            <a:avLst>
              <a:gd name="adj1" fmla="val 63891"/>
              <a:gd name="adj2" fmla="val 883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2B437741-2F11-8241-B6D8-696B1FA5F2FE}"/>
              </a:ext>
            </a:extLst>
          </p:cNvPr>
          <p:cNvSpPr/>
          <p:nvPr/>
        </p:nvSpPr>
        <p:spPr>
          <a:xfrm>
            <a:off x="3841527" y="380995"/>
            <a:ext cx="457200" cy="467887"/>
          </a:xfrm>
          <a:prstGeom prst="wedgeRoundRectCallout">
            <a:avLst>
              <a:gd name="adj1" fmla="val 89664"/>
              <a:gd name="adj2" fmla="val 17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CA83492-2F36-E140-A671-7DB0548F69A0}"/>
              </a:ext>
            </a:extLst>
          </p:cNvPr>
          <p:cNvSpPr/>
          <p:nvPr/>
        </p:nvSpPr>
        <p:spPr>
          <a:xfrm>
            <a:off x="3918773" y="1078740"/>
            <a:ext cx="457200" cy="467887"/>
          </a:xfrm>
          <a:prstGeom prst="wedgeRoundRectCallout">
            <a:avLst>
              <a:gd name="adj1" fmla="val 76262"/>
              <a:gd name="adj2" fmla="val 128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8F5E631-68FF-7546-8A8E-CAC4EFBCF983}"/>
              </a:ext>
            </a:extLst>
          </p:cNvPr>
          <p:cNvSpPr/>
          <p:nvPr/>
        </p:nvSpPr>
        <p:spPr>
          <a:xfrm>
            <a:off x="3832886" y="1885576"/>
            <a:ext cx="457200" cy="467887"/>
          </a:xfrm>
          <a:prstGeom prst="wedgeRoundRectCallout">
            <a:avLst>
              <a:gd name="adj1" fmla="val 91726"/>
              <a:gd name="adj2" fmla="val 8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8A8AF608-C7A8-4741-86DC-EF5F9ED6AE71}"/>
              </a:ext>
            </a:extLst>
          </p:cNvPr>
          <p:cNvSpPr/>
          <p:nvPr/>
        </p:nvSpPr>
        <p:spPr>
          <a:xfrm>
            <a:off x="4183599" y="3053353"/>
            <a:ext cx="457200" cy="467887"/>
          </a:xfrm>
          <a:prstGeom prst="wedgeRoundRectCallout">
            <a:avLst>
              <a:gd name="adj1" fmla="val 52551"/>
              <a:gd name="adj2" fmla="val -68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7458037-84B8-D94C-A948-83769B6AAD78}"/>
              </a:ext>
            </a:extLst>
          </p:cNvPr>
          <p:cNvSpPr/>
          <p:nvPr/>
        </p:nvSpPr>
        <p:spPr>
          <a:xfrm>
            <a:off x="4836738" y="4933578"/>
            <a:ext cx="457200" cy="467887"/>
          </a:xfrm>
          <a:prstGeom prst="wedgeRoundRectCallout">
            <a:avLst>
              <a:gd name="adj1" fmla="val -90748"/>
              <a:gd name="adj2" fmla="val 158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E14B1801-B65C-B142-9418-EA848ED68254}"/>
              </a:ext>
            </a:extLst>
          </p:cNvPr>
          <p:cNvSpPr/>
          <p:nvPr/>
        </p:nvSpPr>
        <p:spPr>
          <a:xfrm>
            <a:off x="4973127" y="4350821"/>
            <a:ext cx="457200" cy="467887"/>
          </a:xfrm>
          <a:prstGeom prst="wedgeRoundRectCallout">
            <a:avLst>
              <a:gd name="adj1" fmla="val -91779"/>
              <a:gd name="adj2" fmla="val -16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D0E365C0-A79D-2E45-B1A8-7E6FC4AF19B3}"/>
              </a:ext>
            </a:extLst>
          </p:cNvPr>
          <p:cNvSpPr/>
          <p:nvPr/>
        </p:nvSpPr>
        <p:spPr>
          <a:xfrm>
            <a:off x="4818672" y="4933577"/>
            <a:ext cx="457200" cy="467887"/>
          </a:xfrm>
          <a:prstGeom prst="wedgeRoundRectCallout">
            <a:avLst>
              <a:gd name="adj1" fmla="val -41263"/>
              <a:gd name="adj2" fmla="val 100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954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Hundreds of Examples:</a:t>
            </a:r>
            <a:br>
              <a:rPr lang="en-US" dirty="0"/>
            </a:br>
            <a:r>
              <a:rPr lang="en-US" dirty="0"/>
              <a:t>Robustness / Regression Testing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gft_fit: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1711" t="-343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5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B49EF5-DC15-6D44-862E-CC73EC48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Input: </a:t>
            </a:r>
            <a:r>
              <a:rPr lang="en-US" i="1" dirty="0"/>
              <a:t>I love you</a:t>
            </a:r>
            <a:br>
              <a:rPr lang="en-US" i="1" dirty="0"/>
            </a:br>
            <a:r>
              <a:rPr lang="en-US" dirty="0"/>
              <a:t>Output: Depends on Model (among other things)</a:t>
            </a:r>
            <a:endParaRPr lang="en-US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B1EB1-6C30-344F-9311-7B2EBD14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72" y="1825625"/>
            <a:ext cx="5617828" cy="4351338"/>
          </a:xfrm>
        </p:spPr>
        <p:txBody>
          <a:bodyPr/>
          <a:lstStyle/>
          <a:p>
            <a:r>
              <a:rPr lang="en-US" dirty="0"/>
              <a:t>Task: classify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Sentiment</a:t>
            </a:r>
          </a:p>
          <a:p>
            <a:pPr lvl="2"/>
            <a:r>
              <a:rPr lang="en-US" dirty="0"/>
              <a:t>Expected output label: positive</a:t>
            </a:r>
          </a:p>
          <a:p>
            <a:pPr lvl="1"/>
            <a:r>
              <a:rPr lang="en-US" dirty="0"/>
              <a:t>Fake News:</a:t>
            </a:r>
          </a:p>
          <a:p>
            <a:pPr lvl="2"/>
            <a:r>
              <a:rPr lang="en-US" dirty="0"/>
              <a:t>Expected output label: not fake (real)</a:t>
            </a:r>
          </a:p>
          <a:p>
            <a:pPr lvl="1"/>
            <a:r>
              <a:rPr lang="en-US" dirty="0"/>
              <a:t>Spam/Ham:</a:t>
            </a:r>
          </a:p>
          <a:p>
            <a:pPr lvl="2"/>
            <a:r>
              <a:rPr lang="en-US" dirty="0"/>
              <a:t>Expected output label: not spam (ham)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6F648-181A-2045-A7A1-75F98704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565211" cy="3239789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model in …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I love you |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--task classify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--model $model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 marL="914400" lvl="2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D6B64-8668-0642-97D1-AA8EABA4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D9110-4448-4B41-9947-152C7C9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B169E-08FB-2141-A36F-C7046CDC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19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5EA3-B6F2-0341-87D4-520D3312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</p:spPr>
        <p:txBody>
          <a:bodyPr/>
          <a:lstStyle/>
          <a:p>
            <a:r>
              <a:rPr lang="en-US" dirty="0"/>
              <a:t>Many of these models produce reasonable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91AAB7-14A3-B343-8BCF-C1EAC3DE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19" y="0"/>
            <a:ext cx="8289981" cy="62401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DBB6-0266-2D49-AB75-498E418A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98D2-BDD2-DB40-944B-B5E84F41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80EB-D1E3-8943-B02D-4597F30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28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61A39E0-B846-E04C-8962-6B034467E7DE}"/>
              </a:ext>
            </a:extLst>
          </p:cNvPr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 could be more confident</a:t>
            </a:r>
          </a:p>
        </p:txBody>
      </p:sp>
    </p:spTree>
    <p:extLst>
      <p:ext uri="{BB962C8B-B14F-4D97-AF65-F5344CB8AC3E}">
        <p14:creationId xmlns:p14="http://schemas.microsoft.com/office/powerpoint/2010/main" val="18413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7BFE-4139-7D42-B557-EF378B55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90" y="439266"/>
            <a:ext cx="1398373" cy="4293372"/>
          </a:xfrm>
        </p:spPr>
        <p:txBody>
          <a:bodyPr>
            <a:normAutofit/>
          </a:bodyPr>
          <a:lstStyle/>
          <a:p>
            <a:r>
              <a:rPr lang="en-US" dirty="0"/>
              <a:t>But…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C7D82-C175-CE4A-A441-F255A5EF9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21" y="132749"/>
            <a:ext cx="10668095" cy="59591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5CEE-E74D-C440-8A9F-35C91C2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A83D-3AAA-9D47-810E-DF82E98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68C1-EB3B-CB46-9D29-50554CF6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1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29FB06-CB8F-4D4D-9081-EC61E26F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1ACB2-6A56-994A-A7FD-C9D8A3B6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E09AE-641B-D545-88B9-9DB8850F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B8275-C180-BC4D-AB7E-4D2EFA4B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CCA46569-0D1F-6A4B-82C8-5765F62A3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381"/>
            <a:ext cx="10515600" cy="3343825"/>
          </a:xfr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1657AF-65DC-E84F-B47F-B9DE232D4C33}"/>
              </a:ext>
            </a:extLst>
          </p:cNvPr>
          <p:cNvSpPr/>
          <p:nvPr/>
        </p:nvSpPr>
        <p:spPr>
          <a:xfrm>
            <a:off x="7188925" y="2594572"/>
            <a:ext cx="1050250" cy="589878"/>
          </a:xfrm>
          <a:prstGeom prst="wedgeRoundRectCallout">
            <a:avLst>
              <a:gd name="adj1" fmla="val -41543"/>
              <a:gd name="adj2" fmla="val 847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$$$$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EFEE6CA-F085-BD45-B3CC-73EA0F0C110B}"/>
              </a:ext>
            </a:extLst>
          </p:cNvPr>
          <p:cNvSpPr/>
          <p:nvPr/>
        </p:nvSpPr>
        <p:spPr>
          <a:xfrm>
            <a:off x="7465799" y="5499746"/>
            <a:ext cx="409531" cy="502689"/>
          </a:xfrm>
          <a:prstGeom prst="wedgeRoundRectCallout">
            <a:avLst>
              <a:gd name="adj1" fmla="val -35617"/>
              <a:gd name="adj2" fmla="val -913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7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8B33-A5AB-1241-A0E6-7A44C98B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53" y="2257670"/>
            <a:ext cx="10515600" cy="1231545"/>
          </a:xfrm>
        </p:spPr>
        <p:txBody>
          <a:bodyPr>
            <a:normAutofit/>
          </a:bodyPr>
          <a:lstStyle/>
          <a:p>
            <a:r>
              <a:rPr lang="en-US" sz="4000" i="1" dirty="0"/>
              <a:t>fit</a:t>
            </a:r>
            <a:r>
              <a:rPr lang="en-US" sz="4000" dirty="0"/>
              <a:t> and </a:t>
            </a:r>
            <a:r>
              <a:rPr lang="en-US" sz="4000" i="1" dirty="0"/>
              <a:t>predict</a:t>
            </a:r>
            <a:r>
              <a:rPr lang="en-US" sz="4000" dirty="0"/>
              <a:t> can do much (but not everything)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4F729-D49E-5F42-9CE8-F6D138D49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862" y="3334370"/>
            <a:ext cx="5157787" cy="548638"/>
          </a:xfrm>
        </p:spPr>
        <p:txBody>
          <a:bodyPr/>
          <a:lstStyle/>
          <a:p>
            <a:r>
              <a:rPr lang="en-US" dirty="0"/>
              <a:t>Part A: Glass is half full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C22AB-0718-D847-9134-3F721436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3943538"/>
            <a:ext cx="5157787" cy="2424179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 err="1"/>
              <a:t>gft</a:t>
            </a:r>
            <a:r>
              <a:rPr lang="en-US" i="1" dirty="0"/>
              <a:t> </a:t>
            </a:r>
            <a:r>
              <a:rPr lang="en-US" dirty="0"/>
              <a:t>is (almost) all you need</a:t>
            </a:r>
          </a:p>
          <a:p>
            <a:pPr lvl="1"/>
            <a:r>
              <a:rPr lang="en-US" dirty="0"/>
              <a:t>to cover much of </a:t>
            </a:r>
          </a:p>
          <a:p>
            <a:pPr lvl="1"/>
            <a:r>
              <a:rPr lang="en-US" dirty="0"/>
              <a:t>the recent excitement in deep nets</a:t>
            </a:r>
          </a:p>
          <a:p>
            <a:r>
              <a:rPr lang="en-US" dirty="0"/>
              <a:t>Amazing how much can be done</a:t>
            </a:r>
          </a:p>
          <a:p>
            <a:pPr lvl="1"/>
            <a:r>
              <a:rPr lang="en-US" dirty="0"/>
              <a:t>with so little</a:t>
            </a:r>
          </a:p>
          <a:p>
            <a:r>
              <a:rPr lang="en-US" dirty="0"/>
              <a:t>But also demystifies deep nets</a:t>
            </a:r>
          </a:p>
          <a:p>
            <a:pPr lvl="1"/>
            <a:r>
              <a:rPr lang="en-US" dirty="0"/>
              <a:t>No one would suggest </a:t>
            </a:r>
            <a:r>
              <a:rPr lang="en-US" i="1" dirty="0"/>
              <a:t>fit</a:t>
            </a:r>
            <a:r>
              <a:rPr lang="en-US" dirty="0"/>
              <a:t> &amp; </a:t>
            </a:r>
            <a:r>
              <a:rPr lang="en-US" i="1" dirty="0"/>
              <a:t>predict</a:t>
            </a:r>
            <a:r>
              <a:rPr lang="en-US" dirty="0"/>
              <a:t> are AI</a:t>
            </a:r>
          </a:p>
          <a:p>
            <a:r>
              <a:rPr lang="en-US" dirty="0"/>
              <a:t>A: Ken Church, </a:t>
            </a:r>
            <a:r>
              <a:rPr lang="en-US" dirty="0" err="1"/>
              <a:t>Yanjun</a:t>
            </a:r>
            <a:r>
              <a:rPr lang="en-US" dirty="0"/>
              <a:t> Ma &amp; </a:t>
            </a:r>
            <a:r>
              <a:rPr lang="en-US" dirty="0" err="1"/>
              <a:t>Zeyu</a:t>
            </a:r>
            <a:r>
              <a:rPr lang="en-US" dirty="0"/>
              <a:t> Chen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6AF57-FB45-F641-A1F0-F44FC94B4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4730" y="3367921"/>
            <a:ext cx="5183188" cy="469765"/>
          </a:xfrm>
        </p:spPr>
        <p:txBody>
          <a:bodyPr/>
          <a:lstStyle/>
          <a:p>
            <a:r>
              <a:rPr lang="en-US" dirty="0"/>
              <a:t>Part B: Glass is half empty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9FC10-ED4B-164E-B781-F731A5EAC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4730" y="3943538"/>
            <a:ext cx="5183188" cy="22011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Many issues go beyond </a:t>
            </a:r>
            <a:r>
              <a:rPr lang="en-US" i="1" dirty="0"/>
              <a:t>fit</a:t>
            </a:r>
            <a:r>
              <a:rPr lang="en-US" dirty="0"/>
              <a:t> &amp; </a:t>
            </a:r>
            <a:r>
              <a:rPr lang="en-US" i="1" dirty="0"/>
              <a:t>predict</a:t>
            </a:r>
          </a:p>
          <a:p>
            <a:r>
              <a:rPr lang="en-US" dirty="0"/>
              <a:t>Traditional views in AI</a:t>
            </a:r>
          </a:p>
          <a:p>
            <a:pPr lvl="1"/>
            <a:r>
              <a:rPr lang="en-US" dirty="0"/>
              <a:t>Causality, Truth, Time, Space</a:t>
            </a:r>
          </a:p>
          <a:p>
            <a:pPr lvl="1"/>
            <a:r>
              <a:rPr lang="en-US" dirty="0"/>
              <a:t>B: Gary Marcus &amp; Ernie Davis</a:t>
            </a:r>
          </a:p>
          <a:p>
            <a:r>
              <a:rPr lang="en-US" dirty="0"/>
              <a:t>Traditional views in Linguistics</a:t>
            </a:r>
          </a:p>
          <a:p>
            <a:pPr lvl="1"/>
            <a:r>
              <a:rPr lang="en-US" dirty="0"/>
              <a:t>B: Valia </a:t>
            </a:r>
            <a:r>
              <a:rPr lang="en-US" dirty="0" err="1"/>
              <a:t>Kordoni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20F1C-7D11-8746-8FCA-E097D16D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E2B32-639F-8443-87D3-F7F1C932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6348B-F212-4E4C-A767-52AB23F5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AB901-A67B-7E4F-A14F-78F22CBD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0" y="77410"/>
            <a:ext cx="1173540" cy="1564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7CCC90-EDB6-7443-BFBF-F68A1FCB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638" y="77410"/>
            <a:ext cx="1573590" cy="1573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BDA576-45A9-354B-9119-4BD6AA2FE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61" y="86423"/>
            <a:ext cx="1614714" cy="1614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A1DF4F-67AE-CC41-9EB5-2F81E343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08" y="85272"/>
            <a:ext cx="1279192" cy="1598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F4DCE1-B1F9-2B4C-BAB2-61D146A8C981}"/>
              </a:ext>
            </a:extLst>
          </p:cNvPr>
          <p:cNvSpPr txBox="1"/>
          <p:nvPr/>
        </p:nvSpPr>
        <p:spPr>
          <a:xfrm>
            <a:off x="187559" y="1701472"/>
            <a:ext cx="152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A: Ken Church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ADA00-85A5-3845-8DA8-0C8E25B82A4D}"/>
              </a:ext>
            </a:extLst>
          </p:cNvPr>
          <p:cNvSpPr txBox="1"/>
          <p:nvPr/>
        </p:nvSpPr>
        <p:spPr>
          <a:xfrm>
            <a:off x="10478031" y="1699535"/>
            <a:ext cx="14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</a:t>
            </a:r>
            <a:r>
              <a:rPr lang="en-US" dirty="0" err="1"/>
              <a:t>Zeyu</a:t>
            </a:r>
            <a:r>
              <a:rPr lang="en-US" dirty="0"/>
              <a:t> Chen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5B94F-21FB-BC47-9A73-D734F081B0A1}"/>
              </a:ext>
            </a:extLst>
          </p:cNvPr>
          <p:cNvSpPr txBox="1"/>
          <p:nvPr/>
        </p:nvSpPr>
        <p:spPr>
          <a:xfrm>
            <a:off x="8748722" y="1694315"/>
            <a:ext cx="145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</a:t>
            </a:r>
            <a:r>
              <a:rPr lang="en-US" dirty="0" err="1"/>
              <a:t>Yanjun</a:t>
            </a:r>
            <a:r>
              <a:rPr lang="en-US" dirty="0"/>
              <a:t> 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DD70C4-10D3-9B4E-B1C3-6070652E9C15}"/>
              </a:ext>
            </a:extLst>
          </p:cNvPr>
          <p:cNvSpPr txBox="1"/>
          <p:nvPr/>
        </p:nvSpPr>
        <p:spPr>
          <a:xfrm>
            <a:off x="2301064" y="1693495"/>
            <a:ext cx="174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B: Valia </a:t>
            </a:r>
            <a:r>
              <a:rPr lang="en-US" dirty="0" err="1"/>
              <a:t>Kordoni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AA6089-FAD7-AF4B-8C80-C03E1FDE4AD5}"/>
              </a:ext>
            </a:extLst>
          </p:cNvPr>
          <p:cNvSpPr txBox="1"/>
          <p:nvPr/>
        </p:nvSpPr>
        <p:spPr>
          <a:xfrm>
            <a:off x="4609746" y="1719246"/>
            <a:ext cx="165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B: Gary Marcus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188BD-108A-A44D-B73B-1B65182FE1B2}"/>
              </a:ext>
            </a:extLst>
          </p:cNvPr>
          <p:cNvSpPr txBox="1"/>
          <p:nvPr/>
        </p:nvSpPr>
        <p:spPr>
          <a:xfrm>
            <a:off x="6733105" y="1701472"/>
            <a:ext cx="149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B: Ernie Davis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BE2020-50FA-6144-A3C4-23836F8BB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695207" y="156786"/>
            <a:ext cx="1558672" cy="14516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88C196-0639-6A42-89ED-60171D5BE2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144"/>
          <a:stretch/>
        </p:blipFill>
        <p:spPr>
          <a:xfrm>
            <a:off x="10444545" y="98122"/>
            <a:ext cx="1306361" cy="1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2CE4C0-2B92-E048-A0F4-EDFFF070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Arguments to </a:t>
            </a:r>
            <a:r>
              <a:rPr lang="en-US" sz="4800" i="1" dirty="0"/>
              <a:t>fit, predict, summary, eval</a:t>
            </a:r>
            <a:endParaRPr lang="en-US" sz="1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6F56885-1DE2-0A4C-AECB-D817EE895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Models: --model, --pretrained</a:t>
                </a:r>
              </a:p>
              <a:p>
                <a:pPr lvl="1"/>
                <a:r>
                  <a:rPr lang="en-US" dirty="0"/>
                  <a:t>BERT, ERNIE, wav2vec, </a:t>
                </a:r>
                <a:r>
                  <a:rPr lang="en-US" dirty="0" err="1"/>
                  <a:t>distilbert</a:t>
                </a:r>
                <a:r>
                  <a:rPr lang="en-US" dirty="0"/>
                  <a:t>-base-uncased-distilled-squad, etc. </a:t>
                </a:r>
              </a:p>
              <a:p>
                <a:r>
                  <a:rPr lang="en-US" dirty="0"/>
                  <a:t>Datasets: --data</a:t>
                </a:r>
              </a:p>
              <a:p>
                <a:pPr lvl="1"/>
                <a:r>
                  <a:rPr lang="en-US" dirty="0"/>
                  <a:t>glue, </a:t>
                </a:r>
                <a:r>
                  <a:rPr lang="en-US" dirty="0" err="1"/>
                  <a:t>super_glue</a:t>
                </a:r>
                <a:r>
                  <a:rPr lang="en-US" dirty="0"/>
                  <a:t>, </a:t>
                </a:r>
                <a:r>
                  <a:rPr lang="en-US" dirty="0" err="1"/>
                  <a:t>common_voice</a:t>
                </a:r>
                <a:r>
                  <a:rPr lang="en-US" dirty="0"/>
                  <a:t>, </a:t>
                </a:r>
                <a:r>
                  <a:rPr lang="en-US" dirty="0" err="1"/>
                  <a:t>librispeech_asr</a:t>
                </a:r>
                <a:r>
                  <a:rPr lang="en-US" dirty="0"/>
                  <a:t>, </a:t>
                </a:r>
                <a:r>
                  <a:rPr lang="en-US" dirty="0" err="1"/>
                  <a:t>wikitext</a:t>
                </a:r>
                <a:r>
                  <a:rPr lang="en-US" dirty="0"/>
                  <a:t>, etc.</a:t>
                </a:r>
              </a:p>
              <a:p>
                <a:r>
                  <a:rPr lang="en-US" dirty="0"/>
                  <a:t>Tasks: --task</a:t>
                </a:r>
              </a:p>
              <a:p>
                <a:pPr lvl="1"/>
                <a:r>
                  <a:rPr lang="en-US" dirty="0" err="1"/>
                  <a:t>lhs</a:t>
                </a:r>
                <a:r>
                  <a:rPr lang="en-US" dirty="0"/>
                  <a:t> of equations: </a:t>
                </a:r>
                <a:r>
                  <a:rPr lang="en-US" i="1" dirty="0"/>
                  <a:t>classify, </a:t>
                </a:r>
                <a:r>
                  <a:rPr lang="en-US" i="1" dirty="0" err="1"/>
                  <a:t>classify_tokens</a:t>
                </a:r>
                <a:r>
                  <a:rPr lang="en-US" i="1" dirty="0"/>
                  <a:t>, </a:t>
                </a:r>
                <a:r>
                  <a:rPr lang="en-US" i="1" dirty="0" err="1"/>
                  <a:t>classify_spans</a:t>
                </a:r>
                <a:r>
                  <a:rPr lang="en-US" i="1" dirty="0"/>
                  <a:t>, </a:t>
                </a:r>
                <a:r>
                  <a:rPr lang="en-US" i="1" dirty="0" err="1"/>
                  <a:t>ctc</a:t>
                </a:r>
                <a:endParaRPr lang="en-US" i="1" dirty="0"/>
              </a:p>
              <a:p>
                <a:pPr lvl="1"/>
                <a:r>
                  <a:rPr lang="en-US" dirty="0"/>
                  <a:t>pipeline tags: </a:t>
                </a:r>
                <a:r>
                  <a:rPr lang="en-US" i="1" dirty="0"/>
                  <a:t>text-classification, image-classification, token-classification, question-answering, text-generation, translation, automatic-speech-recognition, fill-mask</a:t>
                </a:r>
                <a:r>
                  <a:rPr lang="en-US" dirty="0"/>
                  <a:t>, etc.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Equations</a:t>
                </a:r>
                <a:r>
                  <a:rPr lang="en-US" dirty="0"/>
                  <a:t>: --</a:t>
                </a:r>
                <a:r>
                  <a:rPr lang="en-US" dirty="0" err="1"/>
                  <a:t>eqn</a:t>
                </a:r>
                <a:r>
                  <a:rPr lang="en-US" dirty="0"/>
                  <a:t> (Specify task and columns in dataset)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𝑡𝑜𝑘𝑒𝑛𝑠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𝑡𝑎𝑔𝑠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𝑡𝑜𝑘𝑒𝑛𝑠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𝑠𝑝𝑎𝑛𝑠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𝑎𝑛𝑠𝑤𝑒𝑟𝑠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𝑐𝑜𝑛𝑡𝑒𝑥𝑡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𝑐𝑡𝑐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𝑡𝑒𝑥𝑡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𝑎𝑢𝑑𝑖𝑜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6F56885-1DE2-0A4C-AECB-D817EE895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300BE3-DA26-544F-B814-27A3888D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B328B-FB5F-A54D-849A-86ACC452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7BDA4-2F69-9140-A4DC-1052092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5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Subtask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49922244"/>
                  </p:ext>
                </p:extLst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Subtask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177" b="-7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177" b="-6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177" b="-5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177" b="-4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177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177" b="-2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177" b="-1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177" b="-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FBBF98B-6D28-3C44-BD12-48AA7D07FD6D}"/>
              </a:ext>
            </a:extLst>
          </p:cNvPr>
          <p:cNvSpPr/>
          <p:nvPr/>
        </p:nvSpPr>
        <p:spPr>
          <a:xfrm>
            <a:off x="9520238" y="2162884"/>
            <a:ext cx="2147887" cy="890587"/>
          </a:xfrm>
          <a:prstGeom prst="wedgeRoundRectCallout">
            <a:avLst>
              <a:gd name="adj1" fmla="val -90456"/>
              <a:gd name="adj2" fmla="val -2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Select Column in Dataset</a:t>
            </a:r>
          </a:p>
        </p:txBody>
      </p:sp>
    </p:spTree>
    <p:extLst>
      <p:ext uri="{BB962C8B-B14F-4D97-AF65-F5344CB8AC3E}">
        <p14:creationId xmlns:p14="http://schemas.microsoft.com/office/powerpoint/2010/main" val="4625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3">
            <a:extLst>
              <a:ext uri="{FF2B5EF4-FFF2-40B4-BE49-F238E27FC236}">
                <a16:creationId xmlns:a16="http://schemas.microsoft.com/office/drawing/2014/main" id="{C52C621D-62DB-1D48-A81C-36C22DDC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60" y="3812113"/>
            <a:ext cx="10092210" cy="279714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1CAF9F9-B7DF-8B46-89A0-7544F9C04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7675"/>
          <a:stretch/>
        </p:blipFill>
        <p:spPr>
          <a:xfrm>
            <a:off x="321157" y="2435306"/>
            <a:ext cx="11513994" cy="1415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D8CBA6-2A84-D74D-A9F4-6454D5FAC7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Equations in </a:t>
                </a:r>
                <a:r>
                  <a:rPr lang="en-US" i="1" dirty="0" err="1"/>
                  <a:t>gft</a:t>
                </a:r>
                <a:r>
                  <a:rPr lang="en-US" dirty="0"/>
                  <a:t> are borrowed from </a:t>
                </a:r>
                <a:r>
                  <a:rPr lang="en-US" i="1" dirty="0" err="1"/>
                  <a:t>glm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D8CBA6-2A84-D74D-A9F4-6454D5FAC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4BD5C-DF24-834F-999F-309A5B12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FFFA-2192-DB47-9666-D84C7B26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08692-F37A-9E42-861E-3C838102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91193A7-1AEC-6041-A551-FD28A3128775}"/>
                  </a:ext>
                </a:extLst>
              </p:cNvPr>
              <p:cNvSpPr/>
              <p:nvPr/>
            </p:nvSpPr>
            <p:spPr>
              <a:xfrm>
                <a:off x="186759" y="1690688"/>
                <a:ext cx="6220848" cy="574492"/>
              </a:xfrm>
              <a:prstGeom prst="wedgeRoundRectCallout">
                <a:avLst>
                  <a:gd name="adj1" fmla="val -15804"/>
                  <a:gd name="adj2" fmla="val 8988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Example of regression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(a statistics package)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91193A7-1AEC-6041-A551-FD28A3128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59" y="1690688"/>
                <a:ext cx="6220848" cy="574492"/>
              </a:xfrm>
              <a:prstGeom prst="wedgeRoundRectCallout">
                <a:avLst>
                  <a:gd name="adj1" fmla="val -15804"/>
                  <a:gd name="adj2" fmla="val 89885"/>
                  <a:gd name="adj3" fmla="val 16667"/>
                </a:avLst>
              </a:prstGeom>
              <a:blipFill>
                <a:blip r:embed="rId5"/>
                <a:stretch>
                  <a:fillRect l="-407" r="-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B91E595-573A-7D48-A156-93CBE65FF95B}"/>
              </a:ext>
            </a:extLst>
          </p:cNvPr>
          <p:cNvSpPr/>
          <p:nvPr/>
        </p:nvSpPr>
        <p:spPr>
          <a:xfrm>
            <a:off x="8406737" y="1790452"/>
            <a:ext cx="3068745" cy="476967"/>
          </a:xfrm>
          <a:prstGeom prst="wedgeRoundRectCallout">
            <a:avLst>
              <a:gd name="adj1" fmla="val -36615"/>
              <a:gd name="adj2" fmla="val 1094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Promised no (python)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9E9A97AD-F02B-E948-BF69-8741A8B57FF1}"/>
                  </a:ext>
                </a:extLst>
              </p:cNvPr>
              <p:cNvSpPr/>
              <p:nvPr/>
            </p:nvSpPr>
            <p:spPr>
              <a:xfrm>
                <a:off x="6407607" y="3016251"/>
                <a:ext cx="3464083" cy="698966"/>
              </a:xfrm>
              <a:prstGeom prst="wedgeRoundRectCallout">
                <a:avLst>
                  <a:gd name="adj1" fmla="val -62299"/>
                  <a:gd name="adj2" fmla="val -254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Variables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) refer to columns in </a:t>
                </a:r>
                <a:r>
                  <a:rPr lang="en-US" sz="2400" dirty="0" err="1"/>
                  <a:t>data.csv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9E9A97AD-F02B-E948-BF69-8741A8B57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607" y="3016251"/>
                <a:ext cx="3464083" cy="698966"/>
              </a:xfrm>
              <a:prstGeom prst="wedgeRoundRectCallout">
                <a:avLst>
                  <a:gd name="adj1" fmla="val -62299"/>
                  <a:gd name="adj2" fmla="val -25402"/>
                  <a:gd name="adj3" fmla="val 16667"/>
                </a:avLst>
              </a:prstGeom>
              <a:blipFill>
                <a:blip r:embed="rId6"/>
                <a:stretch>
                  <a:fillRect t="-14035" r="-2265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23161B96-3EBE-0148-9433-C5CAA9E57FAC}"/>
                  </a:ext>
                </a:extLst>
              </p:cNvPr>
              <p:cNvSpPr/>
              <p:nvPr/>
            </p:nvSpPr>
            <p:spPr>
              <a:xfrm>
                <a:off x="6697014" y="4568123"/>
                <a:ext cx="4892899" cy="1215690"/>
              </a:xfrm>
              <a:prstGeom prst="wedgeRoundRectCallout">
                <a:avLst>
                  <a:gd name="adj1" fmla="val -27101"/>
                  <a:gd name="adj2" fmla="val 6853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Variables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r>
                  <a:rPr lang="en-US" sz="2400" b="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b="0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) refer to columns in data</a:t>
                </a:r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23161B96-3EBE-0148-9433-C5CAA9E57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14" y="4568123"/>
                <a:ext cx="4892899" cy="1215690"/>
              </a:xfrm>
              <a:prstGeom prst="wedgeRoundRectCallout">
                <a:avLst>
                  <a:gd name="adj1" fmla="val -27101"/>
                  <a:gd name="adj2" fmla="val 68530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F9CEA57-43CC-AA4A-8F31-85542141047B}"/>
              </a:ext>
            </a:extLst>
          </p:cNvPr>
          <p:cNvSpPr/>
          <p:nvPr/>
        </p:nvSpPr>
        <p:spPr>
          <a:xfrm>
            <a:off x="356331" y="113487"/>
            <a:ext cx="3086621" cy="574492"/>
          </a:xfrm>
          <a:prstGeom prst="wedgeRoundRectCallout">
            <a:avLst>
              <a:gd name="adj1" fmla="val 63891"/>
              <a:gd name="adj2" fmla="val 883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General Fine-Tuning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6613C31-B46C-E843-9EB9-58B7EB1FED06}"/>
              </a:ext>
            </a:extLst>
          </p:cNvPr>
          <p:cNvSpPr/>
          <p:nvPr/>
        </p:nvSpPr>
        <p:spPr>
          <a:xfrm>
            <a:off x="8984147" y="113487"/>
            <a:ext cx="3086621" cy="574492"/>
          </a:xfrm>
          <a:prstGeom prst="wedgeRoundRectCallout">
            <a:avLst>
              <a:gd name="adj1" fmla="val -35091"/>
              <a:gd name="adj2" fmla="val 683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General Linear Models</a:t>
            </a:r>
          </a:p>
        </p:txBody>
      </p:sp>
    </p:spTree>
    <p:extLst>
      <p:ext uri="{BB962C8B-B14F-4D97-AF65-F5344CB8AC3E}">
        <p14:creationId xmlns:p14="http://schemas.microsoft.com/office/powerpoint/2010/main" val="361141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9" grpId="0" animBg="1"/>
      <p:bldP spid="12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65087"/>
            <a:ext cx="11906249" cy="835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Simple Equations Cover Many Cases of Interest</a:t>
            </a:r>
            <a:endParaRPr lang="en-US" sz="36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1938704"/>
                  </p:ext>
                </p:extLst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1938704"/>
                  </p:ext>
                </p:extLst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64EC4D-DEDC-E44C-AD61-5A9B71C3DF82}"/>
              </a:ext>
            </a:extLst>
          </p:cNvPr>
          <p:cNvSpPr/>
          <p:nvPr/>
        </p:nvSpPr>
        <p:spPr>
          <a:xfrm>
            <a:off x="7019925" y="6171725"/>
            <a:ext cx="4014788" cy="4930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FB4E77-8ECF-274D-8B4E-04EB503A5DD4}"/>
              </a:ext>
            </a:extLst>
          </p:cNvPr>
          <p:cNvSpPr/>
          <p:nvPr/>
        </p:nvSpPr>
        <p:spPr>
          <a:xfrm>
            <a:off x="3105150" y="6157443"/>
            <a:ext cx="2733675" cy="4290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F46AE7-D98E-1C42-ABF2-478B0C7E7D15}"/>
              </a:ext>
            </a:extLst>
          </p:cNvPr>
          <p:cNvSpPr/>
          <p:nvPr/>
        </p:nvSpPr>
        <p:spPr>
          <a:xfrm>
            <a:off x="4117107" y="1931707"/>
            <a:ext cx="1656259" cy="756687"/>
          </a:xfrm>
          <a:prstGeom prst="wedgeRoundRectCallout">
            <a:avLst>
              <a:gd name="adj1" fmla="val 57785"/>
              <a:gd name="adj2" fmla="val 14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aka</a:t>
            </a:r>
            <a:r>
              <a:rPr lang="en-US" dirty="0"/>
              <a:t>: Question-Answering, QA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178B3C7-0776-CE47-8F6B-17E31CA715F3}"/>
              </a:ext>
            </a:extLst>
          </p:cNvPr>
          <p:cNvSpPr/>
          <p:nvPr/>
        </p:nvSpPr>
        <p:spPr>
          <a:xfrm>
            <a:off x="8224267" y="4598871"/>
            <a:ext cx="2597754" cy="756687"/>
          </a:xfrm>
          <a:prstGeom prst="wedgeRoundRectCallout">
            <a:avLst>
              <a:gd name="adj1" fmla="val -115122"/>
              <a:gd name="adj2" fmla="val -12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aka</a:t>
            </a:r>
            <a:r>
              <a:rPr lang="en-US" dirty="0"/>
              <a:t>: Automatic-Speech-Recognition, ASR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170A254-20A4-CE4F-B51B-08A2F5BD82EF}"/>
              </a:ext>
            </a:extLst>
          </p:cNvPr>
          <p:cNvSpPr/>
          <p:nvPr/>
        </p:nvSpPr>
        <p:spPr>
          <a:xfrm>
            <a:off x="1801409" y="6171725"/>
            <a:ext cx="979891" cy="429096"/>
          </a:xfrm>
          <a:prstGeom prst="wedgeRoundRectCallout">
            <a:avLst>
              <a:gd name="adj1" fmla="val 70010"/>
              <a:gd name="adj2" fmla="val -18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1AAE619C-0EE8-F94B-9859-9DFD0B19996C}"/>
                  </a:ext>
                </a:extLst>
              </p:cNvPr>
              <p:cNvSpPr/>
              <p:nvPr/>
            </p:nvSpPr>
            <p:spPr>
              <a:xfrm>
                <a:off x="10908253" y="558470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1AAE619C-0EE8-F94B-9859-9DFD0B199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253" y="558470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6" y="1827888"/>
            <a:ext cx="6460228" cy="33371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pic>
        <p:nvPicPr>
          <p:cNvPr id="12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7CC024-1DF0-4F4A-9B07-1C2570813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8018"/>
          <a:stretch/>
        </p:blipFill>
        <p:spPr>
          <a:xfrm>
            <a:off x="7014321" y="1873156"/>
            <a:ext cx="4755789" cy="182677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1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 </a:t>
            </a:r>
            <a:r>
              <a:rPr lang="en-US" sz="3600" dirty="0">
                <a:sym typeface="Wingdings" pitchFamily="2" charset="2"/>
              </a:rPr>
              <a:t> P: </a:t>
            </a:r>
            <a:r>
              <a:rPr lang="en-US" sz="3600" dirty="0"/>
              <a:t>Porting from </a:t>
            </a:r>
            <a:r>
              <a:rPr lang="en-US" sz="3600" dirty="0" err="1"/>
              <a:t>HuggingFace</a:t>
            </a:r>
            <a:r>
              <a:rPr lang="en-US" sz="3600" dirty="0"/>
              <a:t> to Paddle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US" sz="3600" dirty="0">
                <a:sym typeface="Wingdings" pitchFamily="2" charset="2"/>
              </a:rPr>
              <a:t>Columns have different names)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Subtask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P:glue,sst-2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P:glue,sst-b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40705263"/>
                  </p:ext>
                </p:extLst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Subtask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177" b="-7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P:glue,sst-2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177" b="-6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177" b="-5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177" b="-4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177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177" b="-2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P:glue,sst-b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177" b="-1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P:glue,mnli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177" b="-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FBBF98B-6D28-3C44-BD12-48AA7D07FD6D}"/>
              </a:ext>
            </a:extLst>
          </p:cNvPr>
          <p:cNvSpPr/>
          <p:nvPr/>
        </p:nvSpPr>
        <p:spPr>
          <a:xfrm>
            <a:off x="9748838" y="2191459"/>
            <a:ext cx="2147887" cy="890587"/>
          </a:xfrm>
          <a:prstGeom prst="wedgeRoundRectCallout">
            <a:avLst>
              <a:gd name="adj1" fmla="val -90456"/>
              <a:gd name="adj2" fmla="val -2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Select Column in Dataset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36AB26-96C5-584B-8CDF-85D4B8B68729}"/>
              </a:ext>
            </a:extLst>
          </p:cNvPr>
          <p:cNvSpPr/>
          <p:nvPr/>
        </p:nvSpPr>
        <p:spPr>
          <a:xfrm>
            <a:off x="5805487" y="2147965"/>
            <a:ext cx="1281114" cy="41648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C29041-DC46-B448-9B53-2D6F1222E24E}"/>
              </a:ext>
            </a:extLst>
          </p:cNvPr>
          <p:cNvSpPr/>
          <p:nvPr/>
        </p:nvSpPr>
        <p:spPr>
          <a:xfrm>
            <a:off x="7298530" y="3605213"/>
            <a:ext cx="3974308" cy="28314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6B9E22-049A-C44A-9F32-1DA432B3B737}"/>
              </a:ext>
            </a:extLst>
          </p:cNvPr>
          <p:cNvSpPr/>
          <p:nvPr/>
        </p:nvSpPr>
        <p:spPr>
          <a:xfrm>
            <a:off x="3228975" y="5286375"/>
            <a:ext cx="883443" cy="4930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6CA2593-C242-BB4D-B524-2A3C1097A782}"/>
              </a:ext>
            </a:extLst>
          </p:cNvPr>
          <p:cNvSpPr/>
          <p:nvPr/>
        </p:nvSpPr>
        <p:spPr>
          <a:xfrm>
            <a:off x="3228975" y="2728438"/>
            <a:ext cx="883443" cy="4930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C2766-2657-2746-873A-52D4C8AA2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6"/>
          <a:stretch/>
        </p:blipFill>
        <p:spPr>
          <a:xfrm>
            <a:off x="9174939" y="35629"/>
            <a:ext cx="3222216" cy="13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How do I find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r>
              <a:rPr lang="en-US" dirty="0"/>
              <a:t>And how do I use the </a:t>
            </a:r>
            <a:r>
              <a:rPr lang="en-US" i="1" dirty="0"/>
              <a:t>good</a:t>
            </a:r>
            <a:r>
              <a:rPr lang="en-US" dirty="0"/>
              <a:t> stuff?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8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Hubs have 30k models &amp; 3k datasets (increasing 3x per year)</a:t>
            </a:r>
          </a:p>
          <a:p>
            <a:pPr lvl="1"/>
            <a:r>
              <a:rPr lang="en-US" dirty="0"/>
              <a:t>Q: How can I find the good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i="1" dirty="0" err="1"/>
              <a:t>gft_summary</a:t>
            </a:r>
            <a:endParaRPr lang="en-US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77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280131" y="1983995"/>
            <a:ext cx="2016743" cy="897623"/>
          </a:xfrm>
          <a:prstGeom prst="wedgeRoundRectCallout">
            <a:avLst>
              <a:gd name="adj1" fmla="val 73255"/>
              <a:gd name="adj2" fmla="val 57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A07F8D-34C9-0146-AF2D-7D85B247C93F}"/>
              </a:ext>
            </a:extLst>
          </p:cNvPr>
          <p:cNvSpPr/>
          <p:nvPr/>
        </p:nvSpPr>
        <p:spPr>
          <a:xfrm>
            <a:off x="4423205" y="4078610"/>
            <a:ext cx="1672795" cy="954784"/>
          </a:xfrm>
          <a:prstGeom prst="wedgeRoundRectCallout">
            <a:avLst>
              <a:gd name="adj1" fmla="val -51177"/>
              <a:gd name="adj2" fmla="val -94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11" y="138116"/>
            <a:ext cx="5148302" cy="6011014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827004" y="2133397"/>
            <a:ext cx="1963723" cy="1050226"/>
          </a:xfrm>
          <a:prstGeom prst="wedgeRoundRectCallout">
            <a:avLst>
              <a:gd name="adj1" fmla="val -94128"/>
              <a:gd name="adj2" fmla="val 48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dataset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82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05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8770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22914E-DA86-8D43-9BB8-AFF66CBFB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226" y="1527407"/>
            <a:ext cx="9404703" cy="52471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</a:t>
            </a:r>
            <a:br>
              <a:rPr lang="en-US" dirty="0"/>
            </a:br>
            <a:r>
              <a:rPr lang="en-US" sz="3600" dirty="0"/>
              <a:t>Summarize (almost) anything: datasets, models, tasks, etc.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15DE0-AF0A-B044-A5E3-1B49DBAEFD79}"/>
              </a:ext>
            </a:extLst>
          </p:cNvPr>
          <p:cNvSpPr/>
          <p:nvPr/>
        </p:nvSpPr>
        <p:spPr>
          <a:xfrm>
            <a:off x="81150" y="3056842"/>
            <a:ext cx="11046853" cy="1436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E3E43-D2CF-2A41-A3AB-7C41213D54FA}"/>
              </a:ext>
            </a:extLst>
          </p:cNvPr>
          <p:cNvSpPr/>
          <p:nvPr/>
        </p:nvSpPr>
        <p:spPr>
          <a:xfrm>
            <a:off x="626838" y="4577227"/>
            <a:ext cx="11377592" cy="2280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2D97F21-39B7-0B47-9933-9398E1A0B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207" y="676823"/>
            <a:ext cx="8967371" cy="5605569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77055D-667C-B645-A040-4394A2A5A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00377" y="4685774"/>
            <a:ext cx="2928961" cy="2082054"/>
          </a:xfr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Score dataset by: </a:t>
            </a:r>
          </a:p>
          <a:p>
            <a:pPr lvl="1"/>
            <a:r>
              <a:rPr lang="en-US" dirty="0"/>
              <a:t># of downloads</a:t>
            </a:r>
          </a:p>
          <a:p>
            <a:pPr lvl="1"/>
            <a:r>
              <a:rPr lang="en-US" dirty="0"/>
              <a:t># of likes</a:t>
            </a:r>
          </a:p>
          <a:p>
            <a:pPr lvl="1"/>
            <a:r>
              <a:rPr lang="en-US" dirty="0"/>
              <a:t># of models</a:t>
            </a:r>
          </a:p>
          <a:p>
            <a:pPr lvl="1"/>
            <a:r>
              <a:rPr lang="en-US" dirty="0"/>
              <a:t># of citations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35108-AD1C-3446-BA8F-ECFB1C00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59B67-E0BB-1E44-9331-24B88AFD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6DCFB-71E7-9944-8B57-0AE73CB3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C5E1DE3-E98A-2649-BFBF-045F2DEF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5" y="32203"/>
            <a:ext cx="9961833" cy="663048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of Success: How do we find good stuff?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A9A8EC-A339-7040-A4EB-8149AEB6140C}"/>
              </a:ext>
            </a:extLst>
          </p:cNvPr>
          <p:cNvSpPr/>
          <p:nvPr/>
        </p:nvSpPr>
        <p:spPr>
          <a:xfrm>
            <a:off x="6192213" y="4915207"/>
            <a:ext cx="2709489" cy="1367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8D55871-0BE7-484E-853D-C576F5557315}"/>
              </a:ext>
            </a:extLst>
          </p:cNvPr>
          <p:cNvSpPr/>
          <p:nvPr/>
        </p:nvSpPr>
        <p:spPr>
          <a:xfrm>
            <a:off x="9822654" y="3099922"/>
            <a:ext cx="1473704" cy="1251684"/>
          </a:xfrm>
          <a:prstGeom prst="wedgeRoundRectCallout">
            <a:avLst>
              <a:gd name="adj1" fmla="val -17277"/>
              <a:gd name="adj2" fmla="val 69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kind of search engine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7FA7BA1-A650-9E4B-9243-A7DF04C4F5F9}"/>
              </a:ext>
            </a:extLst>
          </p:cNvPr>
          <p:cNvSpPr/>
          <p:nvPr/>
        </p:nvSpPr>
        <p:spPr>
          <a:xfrm>
            <a:off x="8183090" y="1438828"/>
            <a:ext cx="3213916" cy="1251684"/>
          </a:xfrm>
          <a:prstGeom prst="wedgeRoundRectCallout">
            <a:avLst>
              <a:gd name="adj1" fmla="val 18507"/>
              <a:gd name="adj2" fmla="val 77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Algo Search: Left Rail </a:t>
            </a:r>
          </a:p>
          <a:p>
            <a:pPr algn="ctr"/>
            <a:r>
              <a:rPr lang="en-US" sz="2400" dirty="0"/>
              <a:t>vs </a:t>
            </a:r>
          </a:p>
          <a:p>
            <a:pPr algn="ctr"/>
            <a:r>
              <a:rPr lang="en-US" sz="2400" dirty="0"/>
              <a:t>Ad Search: Right Rail</a:t>
            </a:r>
          </a:p>
        </p:txBody>
      </p:sp>
    </p:spTree>
    <p:extLst>
      <p:ext uri="{BB962C8B-B14F-4D97-AF65-F5344CB8AC3E}">
        <p14:creationId xmlns:p14="http://schemas.microsoft.com/office/powerpoint/2010/main" val="33231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Hubs have 30k models &amp; 3k datasets (increasing 3x per year)</a:t>
            </a:r>
          </a:p>
          <a:p>
            <a:pPr lvl="1"/>
            <a:r>
              <a:rPr lang="en-US" dirty="0"/>
              <a:t>Q: How can I find the good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i="1" dirty="0" err="1"/>
              <a:t>gft_summary</a:t>
            </a:r>
            <a:endParaRPr lang="en-US" b="1" i="1" dirty="0"/>
          </a:p>
          <a:p>
            <a:pPr lvl="2">
              <a:buFont typeface="Wingdings" pitchFamily="2" charset="2"/>
              <a:buChar char="Ø"/>
            </a:pPr>
            <a:r>
              <a:rPr lang="en-US" dirty="0"/>
              <a:t>__contains__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/>
              <a:t>Find popular models/datasets that contain substring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__infer__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/>
              <a:t>Find popular models that are associated with task/dataset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Examples: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/>
              <a:t>gft_summary</a:t>
            </a:r>
            <a:r>
              <a:rPr lang="en-US" dirty="0"/>
              <a:t> --data </a:t>
            </a:r>
            <a:r>
              <a:rPr lang="en-US" dirty="0" err="1"/>
              <a:t>H:__contains__emotion</a:t>
            </a:r>
            <a:r>
              <a:rPr lang="en-US" dirty="0"/>
              <a:t> --</a:t>
            </a:r>
            <a:r>
              <a:rPr lang="en-US" dirty="0" err="1"/>
              <a:t>topn</a:t>
            </a:r>
            <a:r>
              <a:rPr lang="en-US" dirty="0"/>
              <a:t> 5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/>
              <a:t>gft_summary</a:t>
            </a:r>
            <a:r>
              <a:rPr lang="en-US" dirty="0"/>
              <a:t> --model </a:t>
            </a:r>
            <a:r>
              <a:rPr lang="en-US" dirty="0" err="1"/>
              <a:t>H:__contains__emotion</a:t>
            </a:r>
            <a:r>
              <a:rPr lang="en-US" dirty="0"/>
              <a:t> --</a:t>
            </a:r>
            <a:r>
              <a:rPr lang="en-US" dirty="0" err="1"/>
              <a:t>topn</a:t>
            </a:r>
            <a:r>
              <a:rPr lang="en-US" dirty="0"/>
              <a:t> 5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H:classify</a:t>
            </a:r>
            <a:r>
              <a:rPr lang="en-US" dirty="0"/>
              <a:t> --model </a:t>
            </a:r>
            <a:r>
              <a:rPr lang="en-US" dirty="0" err="1"/>
              <a:t>H:__infer</a:t>
            </a:r>
            <a:r>
              <a:rPr lang="en-US" dirty="0"/>
              <a:t>__ --</a:t>
            </a:r>
            <a:r>
              <a:rPr lang="en-US" dirty="0" err="1"/>
              <a:t>topn</a:t>
            </a:r>
            <a:r>
              <a:rPr lang="en-US" dirty="0"/>
              <a:t> 5 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/>
              <a:t>gft_summary</a:t>
            </a:r>
            <a:r>
              <a:rPr lang="en-US" dirty="0"/>
              <a:t> --data </a:t>
            </a:r>
            <a:r>
              <a:rPr lang="en-US" dirty="0" err="1"/>
              <a:t>H:emotion</a:t>
            </a:r>
            <a:r>
              <a:rPr lang="en-US" dirty="0"/>
              <a:t> --model </a:t>
            </a:r>
            <a:r>
              <a:rPr lang="en-US" dirty="0" err="1"/>
              <a:t>H:__infer</a:t>
            </a:r>
            <a:r>
              <a:rPr lang="en-US" dirty="0"/>
              <a:t>__ --</a:t>
            </a:r>
            <a:r>
              <a:rPr lang="en-US" dirty="0" err="1"/>
              <a:t>topn</a:t>
            </a:r>
            <a:r>
              <a:rPr lang="en-US" dirty="0"/>
              <a:t> 5 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31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45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sz="4000" dirty="0" err="1"/>
              <a:t>gft_summary</a:t>
            </a:r>
            <a:r>
              <a:rPr lang="en-US" sz="4000" dirty="0"/>
              <a:t> –data </a:t>
            </a:r>
            <a:r>
              <a:rPr lang="en-US" sz="4000" dirty="0" err="1"/>
              <a:t>H:__contains__wiki</a:t>
            </a:r>
            <a:r>
              <a:rPr lang="en-US" sz="4000" dirty="0"/>
              <a:t> --</a:t>
            </a:r>
            <a:r>
              <a:rPr lang="en-US" sz="4000" dirty="0" err="1"/>
              <a:t>topn</a:t>
            </a:r>
            <a:r>
              <a:rPr lang="en-US" sz="4000" dirty="0"/>
              <a:t> 20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A7D1238-EDD0-4A4B-BA03-E10237AA6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371331"/>
              </p:ext>
            </p:extLst>
          </p:nvPr>
        </p:nvGraphicFramePr>
        <p:xfrm>
          <a:off x="659877" y="1326780"/>
          <a:ext cx="10972800" cy="5531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8676">
                  <a:extLst>
                    <a:ext uri="{9D8B030D-6E8A-4147-A177-3AD203B41FA5}">
                      <a16:colId xmlns:a16="http://schemas.microsoft.com/office/drawing/2014/main" val="1031231742"/>
                    </a:ext>
                  </a:extLst>
                </a:gridCol>
                <a:gridCol w="1315039">
                  <a:extLst>
                    <a:ext uri="{9D8B030D-6E8A-4147-A177-3AD203B41FA5}">
                      <a16:colId xmlns:a16="http://schemas.microsoft.com/office/drawing/2014/main" val="2779876202"/>
                    </a:ext>
                  </a:extLst>
                </a:gridCol>
                <a:gridCol w="1074656">
                  <a:extLst>
                    <a:ext uri="{9D8B030D-6E8A-4147-A177-3AD203B41FA5}">
                      <a16:colId xmlns:a16="http://schemas.microsoft.com/office/drawing/2014/main" val="411662049"/>
                    </a:ext>
                  </a:extLst>
                </a:gridCol>
                <a:gridCol w="6094429">
                  <a:extLst>
                    <a:ext uri="{9D8B030D-6E8A-4147-A177-3AD203B41FA5}">
                      <a16:colId xmlns:a16="http://schemas.microsoft.com/office/drawing/2014/main" val="1221723554"/>
                    </a:ext>
                  </a:extLst>
                </a:gridCol>
              </a:tblGrid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Dataset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>
                          <a:effectLst/>
                        </a:rPr>
                        <a:t>Downloads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Likes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PWC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3619916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wikitext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119,031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70963778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wikiann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20,021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https://paperswithcode.com/dataset/wikiann-1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2012165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wiki_snippets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16,550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05733054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14,729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98227081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wiki_bio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https://paperswithcode.com/dataset/wikibio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55666032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wiki_qa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9,670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https://paperswithcode.com/dataset/wikiqa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897363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wiki_hop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8,961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https://paperswithcode.com/dataset/wikihop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6057468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wiki_dpr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5,310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142232492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wiki_split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5,260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https://paperswithcode.com/dataset/wikisplit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05774600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wiki40b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2,618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/dataset/wiki-40b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26067587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wikisql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wikisql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92435923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wikihow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1,601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wikihow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41656234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wiki_lingua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1,508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wikilingua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6692363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kilt_wikipedia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1,421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9738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Tevatron/wikipedia-nq-corpus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1,368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44010676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wiki_auto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4726914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wiki_asp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1,192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10830295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323366469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wiki_atomic_edits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wikiatomicedits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9487600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iapp_wiki_qa_squad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6268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79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dirty="0" err="1"/>
              <a:t>gft_summary</a:t>
            </a:r>
            <a:r>
              <a:rPr lang="en-US" dirty="0"/>
              <a:t> –data </a:t>
            </a:r>
            <a:r>
              <a:rPr lang="en-US" dirty="0" err="1"/>
              <a:t>H:__contains</a:t>
            </a:r>
            <a:r>
              <a:rPr lang="en-US" dirty="0"/>
              <a:t>__ --</a:t>
            </a:r>
            <a:r>
              <a:rPr lang="en-US" dirty="0" err="1"/>
              <a:t>topn</a:t>
            </a:r>
            <a:r>
              <a:rPr lang="en-US" dirty="0"/>
              <a:t> 20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46ECD35-6906-1643-8726-627478B02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796235"/>
              </p:ext>
            </p:extLst>
          </p:nvPr>
        </p:nvGraphicFramePr>
        <p:xfrm>
          <a:off x="838200" y="1690688"/>
          <a:ext cx="9702800" cy="4711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439">
                  <a:extLst>
                    <a:ext uri="{9D8B030D-6E8A-4147-A177-3AD203B41FA5}">
                      <a16:colId xmlns:a16="http://schemas.microsoft.com/office/drawing/2014/main" val="1388434972"/>
                    </a:ext>
                  </a:extLst>
                </a:gridCol>
                <a:gridCol w="1390454">
                  <a:extLst>
                    <a:ext uri="{9D8B030D-6E8A-4147-A177-3AD203B41FA5}">
                      <a16:colId xmlns:a16="http://schemas.microsoft.com/office/drawing/2014/main" val="1223024154"/>
                    </a:ext>
                  </a:extLst>
                </a:gridCol>
                <a:gridCol w="787138">
                  <a:extLst>
                    <a:ext uri="{9D8B030D-6E8A-4147-A177-3AD203B41FA5}">
                      <a16:colId xmlns:a16="http://schemas.microsoft.com/office/drawing/2014/main" val="3505652636"/>
                    </a:ext>
                  </a:extLst>
                </a:gridCol>
                <a:gridCol w="5168769">
                  <a:extLst>
                    <a:ext uri="{9D8B030D-6E8A-4147-A177-3AD203B41FA5}">
                      <a16:colId xmlns:a16="http://schemas.microsoft.com/office/drawing/2014/main" val="1231870543"/>
                    </a:ext>
                  </a:extLst>
                </a:gridCol>
              </a:tblGrid>
              <a:tr h="152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>
                          <a:effectLst/>
                        </a:rPr>
                        <a:t>Dataset</a:t>
                      </a:r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Likes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 dirty="0">
                          <a:effectLst/>
                        </a:rPr>
                        <a:t>PWC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366548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926,082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39869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super_glue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306,473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https://paperswithcode.com/dataset/superglue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496427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wikitext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119,031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25823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imdb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105,321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https://paperswithcode.com/dataset/imdb-movie-reviews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725661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20031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squad_es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https://paperswithcode.com/dataset/squad-es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38137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https://paperswithcode.com/dataset/paws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256137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librispeech_asr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65,325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https://paperswithcode.com/dataset/librispeech-1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9543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wmt16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https://paperswithcode.com/dataset/wmt-2016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13391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41,987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xnli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86042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683708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ag_news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https://paperswithcode.com/dataset/ag-news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74308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15991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amazon_polarity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28,584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3400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squad_v2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62869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conll2003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26,012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https://paperswithcode.com/dataset/conll-2003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6651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red_caps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25,940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https://paperswithcode.com/dataset/redcaps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82719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common_voice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https://paperswithcode.com/dataset/common-voice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2807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stsb_multi_mt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70826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trec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23,313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trecqa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40967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9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BE0-09B9-6441-8979-128A3504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22652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find the good stuff?  Popular Models?</a:t>
            </a:r>
            <a:br>
              <a:rPr lang="en-US" dirty="0"/>
            </a:br>
            <a:r>
              <a:rPr lang="en-US" sz="4000" dirty="0" err="1"/>
              <a:t>gft_summary</a:t>
            </a:r>
            <a:r>
              <a:rPr lang="en-US" sz="4000" dirty="0"/>
              <a:t> –model H:__contains__</a:t>
            </a:r>
            <a:r>
              <a:rPr lang="en-US" sz="4000" dirty="0" err="1"/>
              <a:t>snli</a:t>
            </a:r>
            <a:r>
              <a:rPr lang="en-US" sz="4000" dirty="0"/>
              <a:t> --</a:t>
            </a:r>
            <a:r>
              <a:rPr lang="en-US" sz="4000" dirty="0" err="1"/>
              <a:t>topn</a:t>
            </a:r>
            <a:r>
              <a:rPr lang="en-US" sz="4000" dirty="0"/>
              <a:t> 20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FE515D1-739C-FC4F-BC12-D5BC59650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729504"/>
              </p:ext>
            </p:extLst>
          </p:nvPr>
        </p:nvGraphicFramePr>
        <p:xfrm>
          <a:off x="838200" y="1086780"/>
          <a:ext cx="10073328" cy="5771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64637">
                  <a:extLst>
                    <a:ext uri="{9D8B030D-6E8A-4147-A177-3AD203B41FA5}">
                      <a16:colId xmlns:a16="http://schemas.microsoft.com/office/drawing/2014/main" val="20220213"/>
                    </a:ext>
                  </a:extLst>
                </a:gridCol>
                <a:gridCol w="1159497">
                  <a:extLst>
                    <a:ext uri="{9D8B030D-6E8A-4147-A177-3AD203B41FA5}">
                      <a16:colId xmlns:a16="http://schemas.microsoft.com/office/drawing/2014/main" val="1202559516"/>
                    </a:ext>
                  </a:extLst>
                </a:gridCol>
                <a:gridCol w="1030862">
                  <a:extLst>
                    <a:ext uri="{9D8B030D-6E8A-4147-A177-3AD203B41FA5}">
                      <a16:colId xmlns:a16="http://schemas.microsoft.com/office/drawing/2014/main" val="1365473455"/>
                    </a:ext>
                  </a:extLst>
                </a:gridCol>
                <a:gridCol w="2518332">
                  <a:extLst>
                    <a:ext uri="{9D8B030D-6E8A-4147-A177-3AD203B41FA5}">
                      <a16:colId xmlns:a16="http://schemas.microsoft.com/office/drawing/2014/main" val="4006573785"/>
                    </a:ext>
                  </a:extLst>
                </a:gridCol>
              </a:tblGrid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Model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>
                          <a:effectLst/>
                        </a:rPr>
                        <a:t>Downloads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>
                          <a:effectLst/>
                        </a:rPr>
                        <a:t>Likes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Task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291330888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ynie/roberta-large-snli_mnli_fever_anli_R1_R2_R3-nli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31,354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text-classification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633206477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textattack/bert-base-uncased-snli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6,651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696824812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boychaboy/SNLI_roberta-base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3,158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307889864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symanto/sn-xlm-roberta-base-snli-mnli-anli-xnli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2,575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sentence-similarity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034698990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ynie/albert-xxlarge-v2-snli_mnli_fever_anli_R1_R2_R3-nli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2,093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500602413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pritamdeka/S-Biomed-Roberta-snli-multinli-stsb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sentence-similarity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530447007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jegorkitskerkin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</a:t>
                      </a:r>
                      <a:r>
                        <a:rPr lang="en-US" sz="1400" u="none" strike="noStrike" dirty="0" err="1">
                          <a:effectLst/>
                        </a:rPr>
                        <a:t>dutch</a:t>
                      </a:r>
                      <a:r>
                        <a:rPr lang="en-US" sz="1400" u="none" strike="noStrike" dirty="0">
                          <a:effectLst/>
                        </a:rPr>
                        <a:t>-cased-</a:t>
                      </a:r>
                      <a:r>
                        <a:rPr lang="en-US" sz="1400" u="none" strike="noStrike" dirty="0" err="1">
                          <a:effectLst/>
                        </a:rPr>
                        <a:t>snli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sentence-similarity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703835756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ynie/bart-large-snli_mnli_fever_anli_R1_R2_R3-nli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896367792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symanto/xlm-roberta-base-snli-mnli-anli-xnli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02136750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persiannlp/mt5-base-parsinlu-snli-entailment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text2text-generation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40540080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usc-isi/sbert-roberta-large-anli-mnli-snli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sentence-similarity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175135257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ynie/xlnet-large-cased-snli_mnli_fever_anli_R1_R2_R3-nli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50180439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textattack/albert-base-v2-snli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424722736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pmthangk09/bert-base-uncased-esnli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978966576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boychaboy/SNLI_bert-base-uncased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009698111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ynie/electra-large-discriminator-snli_mnli_fever_anli_R1_R2_R3-nli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722177704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NDugar/debertav3-mnli-snli-anli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zero-shot-classification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4112563238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boychaboy/SNLI_bert-large-cased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171911373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persiannlp/mt5-small-parsinlu-snli-entailment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text2text-generation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931099487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boychaboy/SNLI_roberta-large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text-classification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30035497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A2B87-229D-9143-B26D-8ACF9532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E142-B3BF-F645-BD2F-EA7E1B4E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C477-7E5D-884B-BCA9-46C66965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68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292" y="2545053"/>
            <a:ext cx="9826770" cy="398722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48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0E1B053-BC51-E041-9877-22EDE8FC06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BF28AAB-0749-024E-91DB-3759894D7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08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181" y="2505075"/>
            <a:ext cx="7090411" cy="2876940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54368B-7BDB-2C4A-9EF4-7EA6F18A2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358618" cy="823912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49</a:t>
            </a:fld>
            <a:endParaRPr lang="en-US"/>
          </a:p>
        </p:txBody>
      </p:sp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709410E4-A219-FC4D-836C-A841FB634C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64427" y="3950140"/>
            <a:ext cx="7010636" cy="2771335"/>
          </a:xfr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A188A0-5A58-A14F-933F-2C7A7D0A9C4C}"/>
              </a:ext>
            </a:extLst>
          </p:cNvPr>
          <p:cNvSpPr/>
          <p:nvPr/>
        </p:nvSpPr>
        <p:spPr>
          <a:xfrm>
            <a:off x="3015063" y="3209272"/>
            <a:ext cx="937960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9D9FA13-FF74-C245-A434-C4A2CDC8660E}"/>
              </a:ext>
            </a:extLst>
          </p:cNvPr>
          <p:cNvSpPr/>
          <p:nvPr/>
        </p:nvSpPr>
        <p:spPr>
          <a:xfrm>
            <a:off x="7385539" y="5176837"/>
            <a:ext cx="3493476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75A90B-D97E-1F40-9A43-AF4F251FCBC0}"/>
              </a:ext>
            </a:extLst>
          </p:cNvPr>
          <p:cNvSpPr/>
          <p:nvPr/>
        </p:nvSpPr>
        <p:spPr>
          <a:xfrm>
            <a:off x="3338732" y="3410929"/>
            <a:ext cx="3366869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1958585-D19B-2547-B36A-97479817C311}"/>
              </a:ext>
            </a:extLst>
          </p:cNvPr>
          <p:cNvSpPr/>
          <p:nvPr/>
        </p:nvSpPr>
        <p:spPr>
          <a:xfrm>
            <a:off x="7190592" y="4979457"/>
            <a:ext cx="771722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5300" strike="dblStrike" dirty="0"/>
                  <a:t>Base/Foundation/Pre-Trained Models</a:t>
                </a:r>
                <a:br>
                  <a:rPr lang="en-US" dirty="0"/>
                </a:br>
                <a:r>
                  <a:rPr lang="en-US" b="1" i="1" u="dbl" dirty="0">
                    <a:highlight>
                      <a:srgbClr val="FFFF00"/>
                    </a:highlight>
                  </a:rPr>
                  <a:t>Recommendation</a:t>
                </a:r>
                <a:r>
                  <a:rPr lang="en-US" dirty="0"/>
                  <a:t>: Download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Hubs</a:t>
                </a:r>
                <a:endParaRPr lang="en-US" i="1" dirty="0"/>
              </a:p>
            </p:txBody>
          </p:sp>
        </mc:Choice>
        <mc:Fallback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4" t="-1714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Some Popular Pre-Trained Models: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96EE63-42CA-8D43-AC54-3AA440482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Some Popular Datasets for Pre-Training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C08A3-27F7-5746-8F2A-DA812F5C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DE2E-8DF6-C642-8988-3CB2B161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5B19-75A8-DF4F-ADF1-5A5A1DC1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9DCCB7-EC5D-414F-A51D-ACA6EF5B20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7" y="2505075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5D7E1C-C278-1D42-B3AE-D4BE1233CAD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05074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682F3F0-FA44-2F43-8FEC-029BBD4A1E21}"/>
              </a:ext>
            </a:extLst>
          </p:cNvPr>
          <p:cNvSpPr/>
          <p:nvPr/>
        </p:nvSpPr>
        <p:spPr>
          <a:xfrm>
            <a:off x="2360204" y="5845979"/>
            <a:ext cx="4320081" cy="668969"/>
          </a:xfrm>
          <a:prstGeom prst="wedgeRoundRectCallout">
            <a:avLst>
              <a:gd name="adj1" fmla="val -26689"/>
              <a:gd name="adj2" fmla="val -98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DDI </a:t>
            </a:r>
            <a:r>
              <a:rPr lang="en-US" sz="2800" dirty="0">
                <a:sym typeface="Wingdings" pitchFamily="2" charset="2"/>
              </a:rPr>
              <a:t> Don’t Do It (yourself)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5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dataset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50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28ADB8F9-074F-BA40-93D6-32E47F95A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6584"/>
            <a:ext cx="10515600" cy="3969420"/>
          </a:xfrm>
        </p:spPr>
      </p:pic>
    </p:spTree>
    <p:extLst>
      <p:ext uri="{BB962C8B-B14F-4D97-AF65-F5344CB8AC3E}">
        <p14:creationId xmlns:p14="http://schemas.microsoft.com/office/powerpoint/2010/main" val="1549501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task (MT)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51</a:t>
            </a:fld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DA94436-ACD9-C247-B6B2-C435DB16B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3291"/>
            <a:ext cx="10515600" cy="3796005"/>
          </a:xfrm>
        </p:spPr>
      </p:pic>
    </p:spTree>
    <p:extLst>
      <p:ext uri="{BB962C8B-B14F-4D97-AF65-F5344CB8AC3E}">
        <p14:creationId xmlns:p14="http://schemas.microsoft.com/office/powerpoint/2010/main" val="2842104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Hubs have 30k models &amp; 3k datasets (increasing 3x per year)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Q: How can I find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A: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__contains__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models/datasets that contain substring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__infer__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 that are associated with task/dataset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Examples: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--task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H:classify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8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8549-68D4-784C-A22C-DA3FB07F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counts as ``good’’ stuff?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B5C-8E90-B147-A62A-03F49365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Academic Metrics:</a:t>
            </a:r>
          </a:p>
          <a:p>
            <a:pPr lvl="1"/>
            <a:r>
              <a:rPr lang="en-US" dirty="0"/>
              <a:t>Peer Review (Citations)</a:t>
            </a:r>
          </a:p>
          <a:p>
            <a:r>
              <a:rPr lang="en-US" dirty="0"/>
              <a:t>Social Media Metrics:</a:t>
            </a:r>
          </a:p>
          <a:p>
            <a:pPr lvl="1"/>
            <a:r>
              <a:rPr lang="en-US" dirty="0"/>
              <a:t>Popular (Downloads)</a:t>
            </a:r>
          </a:p>
          <a:p>
            <a:pPr lvl="1"/>
            <a:r>
              <a:rPr lang="en-US" dirty="0"/>
              <a:t>Tweets / Blogs</a:t>
            </a:r>
          </a:p>
          <a:p>
            <a:r>
              <a:rPr lang="en-US" dirty="0"/>
              <a:t>SOTA: State of the art</a:t>
            </a:r>
          </a:p>
          <a:p>
            <a:pPr lvl="1"/>
            <a:r>
              <a:rPr lang="en-US" dirty="0"/>
              <a:t>Papers with Code</a:t>
            </a:r>
          </a:p>
          <a:p>
            <a:pPr lvl="1"/>
            <a:r>
              <a:rPr lang="en-US" dirty="0"/>
              <a:t>Leaderboards</a:t>
            </a:r>
          </a:p>
          <a:p>
            <a:r>
              <a:rPr lang="en-US" dirty="0"/>
              <a:t>Search Engine Optimization (SEO)</a:t>
            </a:r>
          </a:p>
          <a:p>
            <a:pPr lvl="1"/>
            <a:r>
              <a:rPr lang="en-US" dirty="0"/>
              <a:t>Adversarial Game (Arbitrage):</a:t>
            </a:r>
          </a:p>
          <a:p>
            <a:pPr lvl="2"/>
            <a:r>
              <a:rPr lang="en-US" dirty="0"/>
              <a:t>Better Web Search </a:t>
            </a:r>
            <a:r>
              <a:rPr lang="en-US" dirty="0">
                <a:sym typeface="Wingdings" pitchFamily="2" charset="2"/>
              </a:rPr>
              <a:t> ``Better’’ SEOs  Better Web Search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6182-513E-7B44-94C7-D1B6088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33DB-36D1-DF4B-90D6-7C0A9BFD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C1A99-B4C1-6340-8D5C-8B3B5D95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9C095A9-BB31-5B4A-982C-8D8DBF7B1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953"/>
          <a:stretch/>
        </p:blipFill>
        <p:spPr>
          <a:xfrm>
            <a:off x="7686392" y="40136"/>
            <a:ext cx="4341796" cy="35631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12015DA-F34B-7F43-8BCE-62F7C94A1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44"/>
          <a:stretch/>
        </p:blipFill>
        <p:spPr>
          <a:xfrm>
            <a:off x="7763347" y="3738216"/>
            <a:ext cx="4341796" cy="196698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41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BE0-09B9-6441-8979-128A3504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22652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find the good stuff?  Popular Models?</a:t>
            </a:r>
            <a:br>
              <a:rPr lang="en-US" dirty="0"/>
            </a:br>
            <a:r>
              <a:rPr lang="en-US" sz="4000" dirty="0" err="1"/>
              <a:t>gft_summary</a:t>
            </a:r>
            <a:r>
              <a:rPr lang="en-US" sz="4000" dirty="0"/>
              <a:t> –model H:__contains__</a:t>
            </a:r>
            <a:r>
              <a:rPr lang="en-US" sz="4000" dirty="0" err="1"/>
              <a:t>snli</a:t>
            </a:r>
            <a:r>
              <a:rPr lang="en-US" sz="4000" dirty="0"/>
              <a:t> --</a:t>
            </a:r>
            <a:r>
              <a:rPr lang="en-US" sz="4000" dirty="0" err="1"/>
              <a:t>topn</a:t>
            </a:r>
            <a:r>
              <a:rPr lang="en-US" sz="4000" dirty="0"/>
              <a:t> 20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FE515D1-739C-FC4F-BC12-D5BC59650B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086780"/>
          <a:ext cx="10073328" cy="5771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64637">
                  <a:extLst>
                    <a:ext uri="{9D8B030D-6E8A-4147-A177-3AD203B41FA5}">
                      <a16:colId xmlns:a16="http://schemas.microsoft.com/office/drawing/2014/main" val="20220213"/>
                    </a:ext>
                  </a:extLst>
                </a:gridCol>
                <a:gridCol w="1159497">
                  <a:extLst>
                    <a:ext uri="{9D8B030D-6E8A-4147-A177-3AD203B41FA5}">
                      <a16:colId xmlns:a16="http://schemas.microsoft.com/office/drawing/2014/main" val="1202559516"/>
                    </a:ext>
                  </a:extLst>
                </a:gridCol>
                <a:gridCol w="1030862">
                  <a:extLst>
                    <a:ext uri="{9D8B030D-6E8A-4147-A177-3AD203B41FA5}">
                      <a16:colId xmlns:a16="http://schemas.microsoft.com/office/drawing/2014/main" val="1365473455"/>
                    </a:ext>
                  </a:extLst>
                </a:gridCol>
                <a:gridCol w="2518332">
                  <a:extLst>
                    <a:ext uri="{9D8B030D-6E8A-4147-A177-3AD203B41FA5}">
                      <a16:colId xmlns:a16="http://schemas.microsoft.com/office/drawing/2014/main" val="4006573785"/>
                    </a:ext>
                  </a:extLst>
                </a:gridCol>
              </a:tblGrid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Model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>
                          <a:effectLst/>
                        </a:rPr>
                        <a:t>Downloads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>
                          <a:effectLst/>
                        </a:rPr>
                        <a:t>Likes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Task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291330888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ynie/roberta-large-snli_mnli_fever_anli_R1_R2_R3-nli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31,354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text-classification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633206477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textattack/bert-base-uncased-snli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6,651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696824812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boychaboy/SNLI_roberta-base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3,158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307889864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symanto/sn-xlm-roberta-base-snli-mnli-anli-xnli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2,575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sentence-similarity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034698990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ynie/albert-xxlarge-v2-snli_mnli_fever_anli_R1_R2_R3-nli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2,093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500602413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pritamdeka/S-Biomed-Roberta-snli-multinli-stsb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sentence-similarity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530447007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jegorkitskerkin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</a:t>
                      </a:r>
                      <a:r>
                        <a:rPr lang="en-US" sz="1400" u="none" strike="noStrike" dirty="0" err="1">
                          <a:effectLst/>
                        </a:rPr>
                        <a:t>dutch</a:t>
                      </a:r>
                      <a:r>
                        <a:rPr lang="en-US" sz="1400" u="none" strike="noStrike" dirty="0">
                          <a:effectLst/>
                        </a:rPr>
                        <a:t>-cased-</a:t>
                      </a:r>
                      <a:r>
                        <a:rPr lang="en-US" sz="1400" u="none" strike="noStrike" dirty="0" err="1">
                          <a:effectLst/>
                        </a:rPr>
                        <a:t>snli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sentence-similarity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703835756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ynie/bart-large-snli_mnli_fever_anli_R1_R2_R3-nli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896367792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symanto/xlm-roberta-base-snli-mnli-anli-xnli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02136750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persiannlp/mt5-base-parsinlu-snli-entailment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text2text-generation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40540080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usc-isi/sbert-roberta-large-anli-mnli-snli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sentence-similarity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175135257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ynie/xlnet-large-cased-snli_mnli_fever_anli_R1_R2_R3-nli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350180439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textattack/albert-base-v2-snli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424722736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pmthangk09/bert-base-uncased-esnli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2978966576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boychaboy/SNLI_bert-base-uncased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009698111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ynie/electra-large-discriminator-snli_mnli_fever_anli_R1_R2_R3-nli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722177704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NDugar/debertav3-mnli-snli-anli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zero-shot-classification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4112563238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boychaboy/SNLI_bert-large-cased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text-classification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171911373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persiannlp/mt5-small-parsinlu-snli-entailment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text2text-generation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931099487"/>
                  </a:ext>
                </a:extLst>
              </a:tr>
              <a:tr h="274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boychaboy/SNLI_roberta-large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text-classification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" marR="500" marT="500" marB="0" anchor="b"/>
                </a:tc>
                <a:extLst>
                  <a:ext uri="{0D108BD9-81ED-4DB2-BD59-A6C34878D82A}">
                    <a16:rowId xmlns:a16="http://schemas.microsoft.com/office/drawing/2014/main" val="130035497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A2B87-229D-9143-B26D-8ACF9532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E142-B3BF-F645-BD2F-EA7E1B4E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C477-7E5D-884B-BCA9-46C66965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3144D218-945E-3149-B674-FE47CEDE2323}"/>
                  </a:ext>
                </a:extLst>
              </p:cNvPr>
              <p:cNvSpPr/>
              <p:nvPr/>
            </p:nvSpPr>
            <p:spPr>
              <a:xfrm>
                <a:off x="4384985" y="1670163"/>
                <a:ext cx="1711015" cy="829846"/>
              </a:xfrm>
              <a:prstGeom prst="wedgeRoundRectCallout">
                <a:avLst>
                  <a:gd name="adj1" fmla="val 62000"/>
                  <a:gd name="adj2" fmla="val -8387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Downloads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SOTA</a:t>
                </a:r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3144D218-945E-3149-B674-FE47CEDE2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985" y="1670163"/>
                <a:ext cx="1711015" cy="829846"/>
              </a:xfrm>
              <a:prstGeom prst="wedgeRoundRectCallout">
                <a:avLst>
                  <a:gd name="adj1" fmla="val 62000"/>
                  <a:gd name="adj2" fmla="val -83879"/>
                  <a:gd name="adj3" fmla="val 16667"/>
                </a:avLst>
              </a:prstGeom>
              <a:blipFill>
                <a:blip r:embed="rId2"/>
                <a:stretch>
                  <a:fillRect l="-637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941B755-46B8-AD46-A5F2-975EE4682D24}"/>
              </a:ext>
            </a:extLst>
          </p:cNvPr>
          <p:cNvSpPr/>
          <p:nvPr/>
        </p:nvSpPr>
        <p:spPr>
          <a:xfrm>
            <a:off x="4561322" y="2891719"/>
            <a:ext cx="1839478" cy="829846"/>
          </a:xfrm>
          <a:prstGeom prst="wedgeRoundRectCallout">
            <a:avLst>
              <a:gd name="adj1" fmla="val 17235"/>
              <a:gd name="adj2" fmla="val -913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Defaults &amp; Ease-of-Use</a:t>
            </a:r>
          </a:p>
        </p:txBody>
      </p:sp>
    </p:spTree>
    <p:extLst>
      <p:ext uri="{BB962C8B-B14F-4D97-AF65-F5344CB8AC3E}">
        <p14:creationId xmlns:p14="http://schemas.microsoft.com/office/powerpoint/2010/main" val="47917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9FEC-8072-6545-8C75-5A7A3AFB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SOTA-Chasing: Leaderboards Considered Harmful</a:t>
            </a:r>
            <a:br>
              <a:rPr lang="en-US" sz="1400" dirty="0"/>
            </a:br>
            <a:r>
              <a:rPr lang="en-US" sz="1400" dirty="0"/>
              <a:t>SOTA-chasing refers to papers that report SOTA numbers, but contribute little of lasting value to the literature. The point is the pointlessness.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A2C18-2E4A-524C-A6EF-A0ADF865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EC17-120E-1C43-9DC2-999EC795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1AB33-A2C3-1141-A3A8-AAE747D1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55</a:t>
            </a:fld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70A256-EF8E-5B42-A5E3-1AD29C923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1"/>
          <a:stretch/>
        </p:blipFill>
        <p:spPr>
          <a:xfrm>
            <a:off x="292627" y="1707744"/>
            <a:ext cx="8942376" cy="412813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6F2AB3-E456-6548-9660-5B23F51FC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34" y="3308118"/>
            <a:ext cx="5506510" cy="354988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56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F3AE-C103-B344-80F9-9F16462B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PWC: </a:t>
            </a:r>
            <a:r>
              <a:rPr lang="en-US" sz="4000" dirty="0">
                <a:hlinkClick r:id="rId2"/>
              </a:rPr>
              <a:t>https://paperswithcode.com/dataset/glue</a:t>
            </a:r>
            <a:r>
              <a:rPr lang="en-US" sz="40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DF4A-C671-B945-A115-60EC0030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88CA7-B43D-3448-8CBA-C7B24C77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F8631-8176-B64D-BE75-7A1A8380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56</a:t>
            </a:fld>
            <a:endParaRPr lang="en-US"/>
          </a:p>
        </p:txBody>
      </p:sp>
      <p:pic>
        <p:nvPicPr>
          <p:cNvPr id="12" name="Content Placeholder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C7E3AA-CB41-3E45-A7CD-49AC3ADB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809" y="1626207"/>
            <a:ext cx="9797382" cy="5957203"/>
          </a:xfrm>
        </p:spPr>
      </p:pic>
    </p:spTree>
    <p:extLst>
      <p:ext uri="{BB962C8B-B14F-4D97-AF65-F5344CB8AC3E}">
        <p14:creationId xmlns:p14="http://schemas.microsoft.com/office/powerpoint/2010/main" val="3764791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PWC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GLUE Leaderboard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284894-E209-644C-BBEE-4606019E1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57" y="1353834"/>
            <a:ext cx="14745335" cy="61559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52EF-4E84-814D-972B-82E53844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3D99-1ABB-9546-99C0-C565434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38D14-B405-6C45-967A-4206B0EB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1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9F9D-A2D3-9040-9183-2F4A59F3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find ``good’’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1BED-3560-0741-9C28-FBCC8F19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``Good’’ tasks are like ``good’’ stuff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Academic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Peer Review (Citations)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Social Media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Popular (Downloads)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Tweets / Blogs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SOTA: State of the art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Papers with Code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Leaderboards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Search Engine Optimization (SEO)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Adversarial Game (Arbitrage):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Better Web Search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 ``Better’’ SEOs  Better Web Search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AC5C1-155C-B647-A377-C5A0FB75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78FE-CF61-C44C-B6EF-EFCB307F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02BDF-C907-6E44-95F2-FB3320C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2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--task argument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r>
              <a:rPr lang="en-US" dirty="0">
                <a:sym typeface="Wingdings" pitchFamily="2" charset="2"/>
              </a:rPr>
              <a:t> Pipelines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  <a:hlinkClick r:id="rId2"/>
              </a:rPr>
              <a:t>https://huggingface.co/docs/transformers/v4.16.2/en/main_classes/pipelines</a:t>
            </a:r>
            <a:r>
              <a:rPr lang="en-US" sz="2400" dirty="0">
                <a:sym typeface="Wingdings" pitchFamily="2" charset="2"/>
              </a:rPr>
              <a:t> 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E816B-7AE1-164B-AFD0-0C6A3EF692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4826"/>
            <a:ext cx="5181600" cy="419293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0928" y="1825625"/>
            <a:ext cx="5116143" cy="43513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D70BE7-2418-EC43-BF2E-0D5FF3740988}"/>
              </a:ext>
            </a:extLst>
          </p:cNvPr>
          <p:cNvCxnSpPr/>
          <p:nvPr/>
        </p:nvCxnSpPr>
        <p:spPr>
          <a:xfrm>
            <a:off x="4338638" y="2200275"/>
            <a:ext cx="1890712" cy="2238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1AE35-4673-DF4B-A823-95ED66530A0A}"/>
              </a:ext>
            </a:extLst>
          </p:cNvPr>
          <p:cNvCxnSpPr>
            <a:cxnSpLocks/>
          </p:cNvCxnSpPr>
          <p:nvPr/>
        </p:nvCxnSpPr>
        <p:spPr>
          <a:xfrm>
            <a:off x="4624388" y="3608388"/>
            <a:ext cx="1719262" cy="13398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19EC58-41FA-CE49-AC68-0F66D1CE4EC7}"/>
              </a:ext>
            </a:extLst>
          </p:cNvPr>
          <p:cNvCxnSpPr>
            <a:cxnSpLocks/>
          </p:cNvCxnSpPr>
          <p:nvPr/>
        </p:nvCxnSpPr>
        <p:spPr>
          <a:xfrm flipV="1">
            <a:off x="3848101" y="3319462"/>
            <a:ext cx="2352674" cy="744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B6508-2206-DC4E-AEAE-258E584F056C}"/>
              </a:ext>
            </a:extLst>
          </p:cNvPr>
          <p:cNvCxnSpPr>
            <a:cxnSpLocks/>
          </p:cNvCxnSpPr>
          <p:nvPr/>
        </p:nvCxnSpPr>
        <p:spPr>
          <a:xfrm>
            <a:off x="3895725" y="4673643"/>
            <a:ext cx="2447925" cy="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F1BAF0-B42D-9845-AE8F-4A30D86A6052}"/>
              </a:ext>
            </a:extLst>
          </p:cNvPr>
          <p:cNvCxnSpPr>
            <a:cxnSpLocks/>
          </p:cNvCxnSpPr>
          <p:nvPr/>
        </p:nvCxnSpPr>
        <p:spPr>
          <a:xfrm flipV="1">
            <a:off x="5929313" y="5472287"/>
            <a:ext cx="457200" cy="69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6F0D6A-E0C8-C54A-B78C-389484A76ABE}"/>
              </a:ext>
            </a:extLst>
          </p:cNvPr>
          <p:cNvSpPr/>
          <p:nvPr/>
        </p:nvSpPr>
        <p:spPr>
          <a:xfrm>
            <a:off x="2800350" y="2835102"/>
            <a:ext cx="8191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156236C-4914-3546-8443-CE5A6702EC3D}"/>
              </a:ext>
            </a:extLst>
          </p:cNvPr>
          <p:cNvSpPr/>
          <p:nvPr/>
        </p:nvSpPr>
        <p:spPr>
          <a:xfrm>
            <a:off x="3814763" y="5764821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7E1F82F-132C-C14A-BDE9-1EB6FFCC4D11}"/>
              </a:ext>
            </a:extLst>
          </p:cNvPr>
          <p:cNvSpPr/>
          <p:nvPr/>
        </p:nvSpPr>
        <p:spPr>
          <a:xfrm>
            <a:off x="3814763" y="5499807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50465222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50465222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1E4B475-84AC-1D40-8F31-52E6EDF4F7AF}"/>
              </a:ext>
            </a:extLst>
          </p:cNvPr>
          <p:cNvSpPr/>
          <p:nvPr/>
        </p:nvSpPr>
        <p:spPr>
          <a:xfrm>
            <a:off x="4038601" y="4908392"/>
            <a:ext cx="4954016" cy="1030343"/>
          </a:xfrm>
          <a:prstGeom prst="wedgeRoundRectCallout">
            <a:avLst>
              <a:gd name="adj1" fmla="val -26689"/>
              <a:gd name="adj2" fmla="val -98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discuss why we want to change the terminology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91450731"/>
                  </p:ext>
                </p:extLst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206" b="-7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206" b="-62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206" b="-5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206" b="-3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206" b="-3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206" b="-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206" b="-98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2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60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62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41" y="308565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dirty="0"/>
              <a:t>What are the most popular tasks?</a:t>
            </a:r>
            <a:br>
              <a:rPr lang="en-US" sz="6600" dirty="0"/>
            </a:br>
            <a:r>
              <a:rPr lang="en-US" sz="6000" dirty="0"/>
              <a:t>30k Models </a:t>
            </a:r>
            <a:r>
              <a:rPr lang="en-US" sz="60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000" dirty="0">
                <a:sym typeface="Wingdings" pitchFamily="2" charset="2"/>
              </a:rPr>
              <a:t>(computed from $</a:t>
            </a:r>
            <a:r>
              <a:rPr lang="en-US" sz="2000" dirty="0" err="1"/>
              <a:t>gft</a:t>
            </a:r>
            <a:r>
              <a:rPr lang="en-US" sz="2000" dirty="0"/>
              <a:t>/</a:t>
            </a:r>
            <a:r>
              <a:rPr lang="en-US" sz="2000" dirty="0" err="1"/>
              <a:t>gft_internals</a:t>
            </a:r>
            <a:r>
              <a:rPr lang="en-US" sz="2000" dirty="0"/>
              <a:t>/</a:t>
            </a:r>
            <a:r>
              <a:rPr lang="en-US" sz="2000" dirty="0" err="1"/>
              <a:t>huggingface_hub</a:t>
            </a:r>
            <a:r>
              <a:rPr lang="en-US" sz="2000" dirty="0"/>
              <a:t>/</a:t>
            </a:r>
            <a:r>
              <a:rPr lang="en-US" sz="2000" dirty="0" err="1"/>
              <a:t>huggingface_datasets.txt</a:t>
            </a:r>
            <a:r>
              <a:rPr lang="en-US" sz="2000" dirty="0"/>
              <a:t>)</a:t>
            </a:r>
            <a:endParaRPr lang="en-US" sz="240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985737" y="2098675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98490" y="2098675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261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D13B387-699C-1D45-BCF0-4247BB77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Popular Text Classification Models</a:t>
            </a:r>
            <a:br>
              <a:rPr lang="en-US" dirty="0"/>
            </a:br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H:text-classification</a:t>
            </a:r>
            <a:br>
              <a:rPr lang="en-US" dirty="0"/>
            </a:br>
            <a:r>
              <a:rPr lang="en-US" dirty="0"/>
              <a:t>Input: Task </a:t>
            </a:r>
            <a:r>
              <a:rPr lang="en-US" dirty="0">
                <a:sym typeface="Wingdings" pitchFamily="2" charset="2"/>
              </a:rPr>
              <a:t> Output: Popular Models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A131D27-3E6A-6F4E-AC6C-D2D0E05784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92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3247">
                  <a:extLst>
                    <a:ext uri="{9D8B030D-6E8A-4147-A177-3AD203B41FA5}">
                      <a16:colId xmlns:a16="http://schemas.microsoft.com/office/drawing/2014/main" val="3627254662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1364018324"/>
                    </a:ext>
                  </a:extLst>
                </a:gridCol>
                <a:gridCol w="1130431">
                  <a:extLst>
                    <a:ext uri="{9D8B030D-6E8A-4147-A177-3AD203B41FA5}">
                      <a16:colId xmlns:a16="http://schemas.microsoft.com/office/drawing/2014/main" val="3952097437"/>
                    </a:ext>
                  </a:extLst>
                </a:gridCol>
              </a:tblGrid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Model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effectLst/>
                        </a:rPr>
                        <a:t>Likes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997325368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cross-encoder/ms-marco-MiniLM-L-12-v2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11,542,439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53797108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distilbert-base-uncased-finetuned-sst-2-english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4,188,846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389176329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facebook/bart-large-mnli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1,253,261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89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1528583448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cross-encoder/nli-distilroberta-base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581,821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3540478620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cardiffnlp</a:t>
                      </a:r>
                      <a:r>
                        <a:rPr lang="en-US" sz="2400" u="none" strike="noStrike" dirty="0">
                          <a:effectLst/>
                        </a:rPr>
                        <a:t>/twitter-</a:t>
                      </a:r>
                      <a:r>
                        <a:rPr lang="en-US" sz="2400" u="none" strike="noStrike" dirty="0" err="1">
                          <a:effectLst/>
                        </a:rPr>
                        <a:t>roberta</a:t>
                      </a:r>
                      <a:r>
                        <a:rPr lang="en-US" sz="2400" u="none" strike="noStrike" dirty="0">
                          <a:effectLst/>
                        </a:rPr>
                        <a:t>-base-sentiment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542,530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324366786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nlptown/bert-base-multilingual-uncased-sentiment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541,492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1378261592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roberta</a:t>
                      </a:r>
                      <a:r>
                        <a:rPr lang="en-US" sz="2400" u="none" strike="noStrike" dirty="0">
                          <a:effectLst/>
                        </a:rPr>
                        <a:t>-large-</a:t>
                      </a:r>
                      <a:r>
                        <a:rPr lang="en-US" sz="2400" u="none" strike="noStrike" dirty="0" err="1">
                          <a:effectLst/>
                        </a:rPr>
                        <a:t>mnli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520,103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238154345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finiteautomata/beto-sentiment-analysis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496,725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3178905253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j-hartmann/emotion-english-distilroberta-base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273,134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1172444560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cardiffnlp</a:t>
                      </a:r>
                      <a:r>
                        <a:rPr lang="en-US" sz="2400" u="none" strike="noStrike" dirty="0">
                          <a:effectLst/>
                        </a:rPr>
                        <a:t>/twitter-</a:t>
                      </a:r>
                      <a:r>
                        <a:rPr lang="en-US" sz="2400" u="none" strike="noStrike" dirty="0" err="1">
                          <a:effectLst/>
                        </a:rPr>
                        <a:t>roberta</a:t>
                      </a:r>
                      <a:r>
                        <a:rPr lang="en-US" sz="2400" u="none" strike="noStrike" dirty="0">
                          <a:effectLst/>
                        </a:rPr>
                        <a:t>-base-emotion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259,369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8" marR="5078" marT="5078" marB="0" anchor="ctr"/>
                </a:tc>
                <a:extLst>
                  <a:ext uri="{0D108BD9-81ED-4DB2-BD59-A6C34878D82A}">
                    <a16:rowId xmlns:a16="http://schemas.microsoft.com/office/drawing/2014/main" val="508543241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0EFB5-C85D-384F-A1E0-84A6F6AE2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8CEC0-9C07-C44C-9294-DB4BFA9F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36BEE-810B-2E48-B8EB-3FC0895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85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A984-CE16-6F4D-B2BA-E4F2D083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 Tasks</a:t>
            </a: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gft</a:t>
            </a:r>
            <a:r>
              <a:rPr lang="en-US" dirty="0"/>
              <a:t>/examples/</a:t>
            </a:r>
            <a:r>
              <a:rPr lang="en-US" dirty="0" err="1"/>
              <a:t>summary_examples</a:t>
            </a:r>
            <a:r>
              <a:rPr lang="en-US" dirty="0"/>
              <a:t>/task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C2F-DBEF-CA47-A016-275EC157DB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H:audio-classification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H:audio-to-audio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H:automatic-speech-recognition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H:conversational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H:feature-extraction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H:fill-mask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H:image-classification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H:image-segmentation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H:image-to-text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H:object-detection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H:protein-folding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H:question-answering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H:sentence-similarity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4FDF7-FFE4-1E4B-A13C-66184281AF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H:speech-segmentation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H:structured-data-classification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H:summarization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H:table-question-answering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H:text2text-generation</a:t>
            </a:r>
          </a:p>
          <a:p>
            <a:r>
              <a:rPr lang="en-US" b="1" dirty="0" err="1"/>
              <a:t>gft_summary</a:t>
            </a:r>
            <a:r>
              <a:rPr lang="en-US" b="1" dirty="0"/>
              <a:t> --task </a:t>
            </a:r>
            <a:r>
              <a:rPr lang="en-US" b="1" dirty="0" err="1"/>
              <a:t>H:text-classification</a:t>
            </a:r>
            <a:endParaRPr lang="en-US" b="1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H:text-generation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H:text-to-image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H:text-to-speech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H:token-classification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H:translation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H:voice-activity-detection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H:zero-shot-classification</a:t>
            </a:r>
            <a:endParaRPr lang="en-US" dirty="0"/>
          </a:p>
          <a:p>
            <a:r>
              <a:rPr lang="en-US" dirty="0" err="1"/>
              <a:t>gft_summary</a:t>
            </a:r>
            <a:r>
              <a:rPr lang="en-US" dirty="0"/>
              <a:t> --task </a:t>
            </a:r>
            <a:r>
              <a:rPr lang="en-US" dirty="0" err="1"/>
              <a:t>H:zero-shot-image-classification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C2EE-ABEF-6342-8134-65991C182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9CBFF-459E-0A42-B605-038E8AB7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E536D-8DEB-8E4C-AAA3-E974B541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37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30k Models </a:t>
            </a:r>
            <a:r>
              <a:rPr lang="en-US" sz="66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(computed from $</a:t>
            </a:r>
            <a:r>
              <a:rPr lang="en-US" sz="2400" dirty="0" err="1"/>
              <a:t>gft</a:t>
            </a:r>
            <a:r>
              <a:rPr lang="en-US" sz="2400" dirty="0"/>
              <a:t>/</a:t>
            </a:r>
            <a:r>
              <a:rPr lang="en-US" sz="2400" dirty="0" err="1"/>
              <a:t>gft_internals</a:t>
            </a:r>
            <a:r>
              <a:rPr lang="en-US" sz="2400" dirty="0"/>
              <a:t>/</a:t>
            </a:r>
            <a:r>
              <a:rPr lang="en-US" sz="2400" dirty="0" err="1"/>
              <a:t>huggingface_hub</a:t>
            </a:r>
            <a:r>
              <a:rPr lang="en-US" sz="2400" dirty="0"/>
              <a:t>/</a:t>
            </a:r>
            <a:r>
              <a:rPr lang="en-US" sz="2400" dirty="0" err="1"/>
              <a:t>huggingface_datasets.txt</a:t>
            </a:r>
            <a:r>
              <a:rPr lang="en-US" sz="2400" dirty="0"/>
              <a:t>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056438" y="1752759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-200631" y="1832716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51B31B-5104-B743-ACC9-5E590214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83" y="1690688"/>
            <a:ext cx="12192000" cy="49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3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I </a:t>
            </a:r>
            <a:r>
              <a:rPr lang="en-US" b="1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And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b="1" dirty="0"/>
              <a:t>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dirty="0" err="1"/>
              <a:t>gft_predict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8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Question: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dirty="0"/>
              <a:t> the good stuff?</a:t>
            </a:r>
            <a:br>
              <a:rPr lang="en-US" dirty="0"/>
            </a:br>
            <a:r>
              <a:rPr lang="en-US" dirty="0"/>
              <a:t>Answer: </a:t>
            </a:r>
            <a:r>
              <a:rPr lang="en-US" i="1" dirty="0" err="1"/>
              <a:t>gft_predict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66</a:t>
            </a:fld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3B01C5-8081-EA4E-AC78-4F333F1B2C88}"/>
              </a:ext>
            </a:extLst>
          </p:cNvPr>
          <p:cNvSpPr/>
          <p:nvPr/>
        </p:nvSpPr>
        <p:spPr>
          <a:xfrm>
            <a:off x="10662016" y="2051046"/>
            <a:ext cx="1383568" cy="7085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model specified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5" y="392449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48024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1A775A2-1040-DF49-BB90-AAD840C6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</a:t>
            </a:r>
            <a:r>
              <a:rPr lang="en-US" i="1" dirty="0" err="1"/>
              <a:t>gft_predict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err="1"/>
                  <a:t>gft_predict</a:t>
                </a:r>
                <a:endParaRPr lang="en-US" dirty="0"/>
              </a:p>
              <a:p>
                <a:pPr lvl="1"/>
                <a:r>
                  <a:rPr lang="en-US" dirty="0"/>
                  <a:t>Input from a dataset or </a:t>
                </a:r>
                <a:r>
                  <a:rPr lang="en-US" i="1" dirty="0"/>
                  <a:t>stdin</a:t>
                </a:r>
                <a:endParaRPr lang="en-US" dirty="0"/>
              </a:p>
              <a:p>
                <a:pPr lvl="1"/>
                <a:r>
                  <a:rPr lang="en-US" dirty="0"/>
                  <a:t>Output to </a:t>
                </a:r>
                <a:r>
                  <a:rPr lang="en-US" i="1" dirty="0" err="1"/>
                  <a:t>stdout</a:t>
                </a:r>
                <a:endParaRPr lang="en-US" dirty="0"/>
              </a:p>
              <a:p>
                <a:r>
                  <a:rPr lang="en-US" dirty="0"/>
                  <a:t>Arguments (many are optional)</a:t>
                </a:r>
              </a:p>
              <a:p>
                <a:pPr lvl="1"/>
                <a:r>
                  <a:rPr lang="en-US" dirty="0"/>
                  <a:t>--data, --split, --model, --</a:t>
                </a:r>
                <a:r>
                  <a:rPr lang="en-US" dirty="0" err="1"/>
                  <a:t>eqn</a:t>
                </a:r>
                <a:r>
                  <a:rPr lang="en-US" dirty="0"/>
                  <a:t>, --task</a:t>
                </a:r>
              </a:p>
              <a:p>
                <a:pPr lvl="1"/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𝑙h𝑠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Variables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𝑙h𝑠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refer to columns in dataset</a:t>
                </a:r>
              </a:p>
              <a:p>
                <a:r>
                  <a:rPr lang="en-US" dirty="0"/>
                  <a:t>Since the terminology for tasks is currently in a state of flux,</a:t>
                </a:r>
              </a:p>
              <a:p>
                <a:pPr lvl="1"/>
                <a:r>
                  <a:rPr lang="en-US" dirty="0" err="1"/>
                  <a:t>gft</a:t>
                </a:r>
                <a:r>
                  <a:rPr lang="en-US" dirty="0"/>
                  <a:t> supports a number of aliases</a:t>
                </a:r>
              </a:p>
              <a:p>
                <a:pPr lvl="1"/>
                <a:r>
                  <a:rPr lang="en-US" dirty="0"/>
                  <a:t>(shown in parentheses)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B2A517-9047-0243-8C45-0DB86371D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Tasks (aliases in parenthesis)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 (text-classification)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classify_tokens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(token-classification)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classify_spans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(QA, question-answering)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classify_audio</a:t>
            </a:r>
            <a:r>
              <a:rPr lang="en-US" dirty="0"/>
              <a:t> (audio-classification)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classify_images</a:t>
            </a:r>
            <a:r>
              <a:rPr lang="en-US" dirty="0"/>
              <a:t> (image-classification)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regress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text-generation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MT (translation)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ASR 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ctc</a:t>
            </a:r>
            <a:r>
              <a:rPr lang="en-US" dirty="0"/>
              <a:t>, automatic-speech-recognition)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fill-mask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872F6-E3B9-7B41-A6FD-847BF595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4E575-E0A7-E34D-99E7-EDFAB8ED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D1B32-EE00-2E40-8365-107B7752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Specifying –model argument</a:t>
            </a:r>
            <a:br>
              <a:rPr lang="en-US" sz="2400" dirty="0">
                <a:sym typeface="Wingdings" pitchFamily="2" charset="2"/>
              </a:rPr>
            </a:br>
            <a:endParaRPr lang="en-US" sz="24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250"/>
          <a:stretch/>
        </p:blipFill>
        <p:spPr>
          <a:xfrm>
            <a:off x="426096" y="1428268"/>
            <a:ext cx="11149024" cy="310543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68</a:t>
            </a:fld>
            <a:endParaRPr lang="en-US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044D57BB-B289-C84B-ACBB-04BAFC87BF22}"/>
              </a:ext>
            </a:extLst>
          </p:cNvPr>
          <p:cNvSpPr/>
          <p:nvPr/>
        </p:nvSpPr>
        <p:spPr>
          <a:xfrm>
            <a:off x="8153400" y="1891827"/>
            <a:ext cx="3858274" cy="572468"/>
          </a:xfrm>
          <a:prstGeom prst="wedgeRoundRectCallout">
            <a:avLst>
              <a:gd name="adj1" fmla="val -55328"/>
              <a:gd name="adj2" fmla="val 148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Model </a:t>
            </a:r>
            <a:r>
              <a:rPr lang="en-US" dirty="0">
                <a:sym typeface="Wingdings" pitchFamily="2" charset="2"/>
              </a:rPr>
              <a:t> Sentiment Classes</a:t>
            </a:r>
            <a:endParaRPr lang="en-US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1ADE98A-27B1-364B-BF07-AB95BC7BC556}"/>
              </a:ext>
            </a:extLst>
          </p:cNvPr>
          <p:cNvSpPr/>
          <p:nvPr/>
        </p:nvSpPr>
        <p:spPr>
          <a:xfrm>
            <a:off x="6769432" y="3054148"/>
            <a:ext cx="3212768" cy="459189"/>
          </a:xfrm>
          <a:prstGeom prst="wedgeRoundRectCallout">
            <a:avLst>
              <a:gd name="adj1" fmla="val -61242"/>
              <a:gd name="adj2" fmla="val 385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with Emotion </a:t>
            </a:r>
            <a:r>
              <a:rPr lang="en-US" dirty="0">
                <a:sym typeface="Wingdings" pitchFamily="2" charset="2"/>
              </a:rPr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1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478"/>
          <a:stretch/>
        </p:blipFill>
        <p:spPr>
          <a:xfrm>
            <a:off x="0" y="68636"/>
            <a:ext cx="7715312" cy="30527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(1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Token Classification</a:t>
            </a:r>
          </a:p>
          <a:p>
            <a:r>
              <a:rPr lang="en-US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AC2A18-C4A2-3F4A-BA89-7FD946393ED6}"/>
              </a:ext>
            </a:extLst>
          </p:cNvPr>
          <p:cNvSpPr/>
          <p:nvPr/>
        </p:nvSpPr>
        <p:spPr>
          <a:xfrm>
            <a:off x="95381" y="2242058"/>
            <a:ext cx="5778801" cy="7883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7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1"/>
                <a:ext cx="5181600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1"/>
                <a:ext cx="5181600" cy="2915200"/>
              </a:xfrm>
              <a:blipFill>
                <a:blip r:embed="rId3"/>
                <a:stretch>
                  <a:fillRect l="-1467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19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  <p:bldP spid="15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0418"/>
          <a:stretch/>
        </p:blipFill>
        <p:spPr>
          <a:xfrm>
            <a:off x="0" y="68635"/>
            <a:ext cx="7715312" cy="390972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(2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60186-F730-8D4C-A803-481009E0B1CE}"/>
              </a:ext>
            </a:extLst>
          </p:cNvPr>
          <p:cNvSpPr/>
          <p:nvPr/>
        </p:nvSpPr>
        <p:spPr>
          <a:xfrm>
            <a:off x="81019" y="3161204"/>
            <a:ext cx="7353867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96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0866"/>
          <a:stretch/>
        </p:blipFill>
        <p:spPr>
          <a:xfrm>
            <a:off x="0" y="68636"/>
            <a:ext cx="7715312" cy="519275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(3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D2451-36FC-7049-946D-EC4F75D52D42}"/>
              </a:ext>
            </a:extLst>
          </p:cNvPr>
          <p:cNvSpPr/>
          <p:nvPr/>
        </p:nvSpPr>
        <p:spPr>
          <a:xfrm>
            <a:off x="57082" y="4048389"/>
            <a:ext cx="6109134" cy="12608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A307E31-5BAE-F34C-A6C6-C653F92D2827}"/>
              </a:ext>
            </a:extLst>
          </p:cNvPr>
          <p:cNvSpPr/>
          <p:nvPr/>
        </p:nvSpPr>
        <p:spPr>
          <a:xfrm>
            <a:off x="6560723" y="4492384"/>
            <a:ext cx="2947122" cy="572468"/>
          </a:xfrm>
          <a:prstGeom prst="wedgeRoundRectCallout">
            <a:avLst>
              <a:gd name="adj1" fmla="val -55328"/>
              <a:gd name="adj2" fmla="val 148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is 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26538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A1D00-9BD6-7C49-A15D-10579034F4EE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14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English </a:t>
            </a:r>
            <a:r>
              <a:rPr lang="en-US" b="1" dirty="0">
                <a:sym typeface="Wingdings" pitchFamily="2" charset="2"/>
              </a:rPr>
              <a:t> French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English  Chinese</a:t>
            </a:r>
            <a:endParaRPr lang="en-US" b="1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696BAF8-ADE8-DB44-A8E5-5B8D34BE14F3}"/>
              </a:ext>
            </a:extLst>
          </p:cNvPr>
          <p:cNvSpPr/>
          <p:nvPr/>
        </p:nvSpPr>
        <p:spPr>
          <a:xfrm>
            <a:off x="7995016" y="5141469"/>
            <a:ext cx="3212768" cy="459189"/>
          </a:xfrm>
          <a:prstGeom prst="wedgeRoundRectCallout">
            <a:avLst>
              <a:gd name="adj1" fmla="val -66010"/>
              <a:gd name="adj2" fmla="val 593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French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8682C6C-3C7B-E74D-BC49-BF26A7FCA4A8}"/>
              </a:ext>
            </a:extLst>
          </p:cNvPr>
          <p:cNvSpPr/>
          <p:nvPr/>
        </p:nvSpPr>
        <p:spPr>
          <a:xfrm>
            <a:off x="7952109" y="5717774"/>
            <a:ext cx="3212768" cy="459189"/>
          </a:xfrm>
          <a:prstGeom prst="wedgeRoundRectCallout">
            <a:avLst>
              <a:gd name="adj1" fmla="val -62732"/>
              <a:gd name="adj2" fmla="val 447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Chinese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64A95-BD47-994E-99EF-92A6ED3DEF90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058E-C3AB-9349-9AB3-93120E1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17004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gft_predict</a:t>
            </a:r>
            <a:r>
              <a:rPr lang="en-US" sz="3600" dirty="0"/>
              <a:t> –task image-classification</a:t>
            </a:r>
          </a:p>
        </p:txBody>
      </p:sp>
      <p:pic>
        <p:nvPicPr>
          <p:cNvPr id="9" name="Content Placeholder 8" descr="A picture containing text, cat, sitting, white&#10;&#10;Description automatically generated">
            <a:extLst>
              <a:ext uri="{FF2B5EF4-FFF2-40B4-BE49-F238E27FC236}">
                <a16:creationId xmlns:a16="http://schemas.microsoft.com/office/drawing/2014/main" id="{31B6D706-6163-0241-B7DC-B4E1CA8B54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61657" y="1420"/>
            <a:ext cx="4030343" cy="3427580"/>
          </a:xfrm>
        </p:spPr>
      </p:pic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574316-B0AF-394D-B4BC-63BDAAB61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695" y="3344288"/>
            <a:ext cx="15237336" cy="29430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D7A8A-21FB-9E44-B1FE-DC3856C4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A335E-C643-374E-8144-4D151BD8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CB30C-3475-8143-9863-072BE032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74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992D1B1-6166-0A44-AEB9-FF6F5D5E2C3D}"/>
              </a:ext>
            </a:extLst>
          </p:cNvPr>
          <p:cNvSpPr/>
          <p:nvPr/>
        </p:nvSpPr>
        <p:spPr>
          <a:xfrm>
            <a:off x="9004955" y="3258024"/>
            <a:ext cx="3187045" cy="480046"/>
          </a:xfrm>
          <a:prstGeom prst="wedgeRoundRectCallout">
            <a:avLst>
              <a:gd name="adj1" fmla="val -47194"/>
              <a:gd name="adj2" fmla="val 10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Model </a:t>
            </a:r>
            <a:r>
              <a:rPr lang="en-US" dirty="0">
                <a:sym typeface="Wingdings" pitchFamily="2" charset="2"/>
              </a:rPr>
              <a:t> 1000 Labels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B8EC177-03CB-284B-ABA4-19BE754E12B9}"/>
              </a:ext>
            </a:extLst>
          </p:cNvPr>
          <p:cNvSpPr/>
          <p:nvPr/>
        </p:nvSpPr>
        <p:spPr>
          <a:xfrm>
            <a:off x="8979232" y="5089812"/>
            <a:ext cx="3212768" cy="459189"/>
          </a:xfrm>
          <a:prstGeom prst="wedgeRoundRectCallout">
            <a:avLst>
              <a:gd name="adj1" fmla="val -38355"/>
              <a:gd name="adj2" fmla="val 76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with Cat/Dog </a:t>
            </a:r>
            <a:r>
              <a:rPr lang="en-US" dirty="0">
                <a:sym typeface="Wingdings" pitchFamily="2" charset="2"/>
              </a:rPr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5D5B2-10E1-4B45-8F52-BAE5B5FD5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4F242-873E-7942-96F3-589A00EC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40B56-522D-6E44-A2E2-03F2A3C5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E6A33-9028-A845-A21B-B1E306B2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87557"/>
            <a:ext cx="9001125" cy="2263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51368-3F66-B54B-87DB-5021D559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53" y="2376161"/>
            <a:ext cx="4340047" cy="4402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0BD605-68A6-6348-9FA2-70015F6C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38" y="61912"/>
            <a:ext cx="3167062" cy="6484476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13309DB-3970-C14E-8037-A98BA6521B9B}"/>
              </a:ext>
            </a:extLst>
          </p:cNvPr>
          <p:cNvSpPr/>
          <p:nvPr/>
        </p:nvSpPr>
        <p:spPr>
          <a:xfrm>
            <a:off x="6269370" y="760966"/>
            <a:ext cx="2922504" cy="459189"/>
          </a:xfrm>
          <a:prstGeom prst="wedgeRoundRectCallout">
            <a:avLst>
              <a:gd name="adj1" fmla="val -61242"/>
              <a:gd name="adj2" fmla="val 385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 behind  Cat/Dog Task</a:t>
            </a:r>
          </a:p>
        </p:txBody>
      </p:sp>
    </p:spTree>
    <p:extLst>
      <p:ext uri="{BB962C8B-B14F-4D97-AF65-F5344CB8AC3E}">
        <p14:creationId xmlns:p14="http://schemas.microsoft.com/office/powerpoint/2010/main" val="4109673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723A-334B-334C-A09A-EE67EFEF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Inputs can also come from files (as well as URLs)</a:t>
            </a:r>
            <a:br>
              <a:rPr lang="en-US" sz="2800" dirty="0"/>
            </a:br>
            <a:r>
              <a:rPr lang="en-US" sz="2800" dirty="0"/>
              <a:t>There are a few images (and audio files) under $</a:t>
            </a:r>
            <a:r>
              <a:rPr lang="en-US" sz="2800" dirty="0" err="1"/>
              <a:t>gft</a:t>
            </a:r>
            <a:r>
              <a:rPr lang="en-US" sz="2800" dirty="0"/>
              <a:t>/doc/objects</a:t>
            </a:r>
          </a:p>
        </p:txBody>
      </p:sp>
      <p:pic>
        <p:nvPicPr>
          <p:cNvPr id="15" name="Content Placeholder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D09199-6697-B44B-A91A-32707AD85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95248" y="1842941"/>
            <a:ext cx="7666020" cy="302636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8CE9-3A19-B945-9CE5-226C9920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25DA-F421-0941-92D5-69CB744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D68BF-DBB9-A344-A475-3FD1E228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76</a:t>
            </a:fld>
            <a:endParaRPr lang="en-US"/>
          </a:p>
        </p:txBody>
      </p:sp>
      <p:pic>
        <p:nvPicPr>
          <p:cNvPr id="13" name="Content Placeholder 12" descr="A collage of a cat&#10;&#10;Description automatically generated with low confidence">
            <a:extLst>
              <a:ext uri="{FF2B5EF4-FFF2-40B4-BE49-F238E27FC236}">
                <a16:creationId xmlns:a16="http://schemas.microsoft.com/office/drawing/2014/main" id="{93D44669-2F90-D244-BBC4-28581ABC7C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842941"/>
            <a:ext cx="4358228" cy="3078991"/>
          </a:xfrm>
        </p:spPr>
      </p:pic>
    </p:spTree>
    <p:extLst>
      <p:ext uri="{BB962C8B-B14F-4D97-AF65-F5344CB8AC3E}">
        <p14:creationId xmlns:p14="http://schemas.microsoft.com/office/powerpoint/2010/main" val="3354266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6A29-8F9B-EF4A-A336-BC77E53B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Speech Recognition (ASR, </a:t>
            </a:r>
            <a:r>
              <a:rPr lang="en-US" dirty="0" err="1"/>
              <a:t>ctc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46D7F-BB00-284C-889F-DCDBBC8B8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from stdin</a:t>
            </a:r>
          </a:p>
        </p:txBody>
      </p:sp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A452B164-1C51-4149-BC71-64BCD3931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920" y="2533093"/>
            <a:ext cx="5372630" cy="7750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2CD5D-EBC1-304B-8AE0-63CDC2A81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Input from dataset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D60AB51D-B135-E848-92B3-94511D37F4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559982"/>
            <a:ext cx="3699490" cy="121898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3CA24-FC02-8A4E-BE78-F2C04EB3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964BF-83E3-694D-963F-80119DCD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1BF52-33E1-B249-B520-219A4526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77</a:t>
            </a:fld>
            <a:endParaRPr lang="en-US"/>
          </a:p>
        </p:txBody>
      </p:sp>
      <p:pic>
        <p:nvPicPr>
          <p:cNvPr id="15" name="Picture 1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19A55E-A39D-5440-8BED-9FDD7CF1F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9" y="3515086"/>
            <a:ext cx="5179181" cy="1197155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23A97D05-0B74-5C43-8DBE-042B8C2D7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191" y="4747865"/>
            <a:ext cx="8605180" cy="163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5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4181CC-F0CE-AC4F-ADD5-DDDE500D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 Part 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D055F-639B-8943-BE28-C4CE29DB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I find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how do I use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gft_predict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Cheat Sheet</a:t>
            </a:r>
          </a:p>
          <a:p>
            <a:r>
              <a:rPr lang="en-US" dirty="0"/>
              <a:t>Guide to Hundreds of Examples</a:t>
            </a:r>
          </a:p>
          <a:p>
            <a:r>
              <a:rPr lang="en-US" dirty="0"/>
              <a:t>Motivations for GFT</a:t>
            </a:r>
          </a:p>
          <a:p>
            <a:r>
              <a:rPr lang="en-US" dirty="0"/>
              <a:t>Why change terminology?</a:t>
            </a:r>
          </a:p>
          <a:p>
            <a:r>
              <a:rPr lang="en-US" dirty="0"/>
              <a:t>Part B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15215-AF42-0944-B45F-D86610A2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6AB63-A371-1949-8C45-1C514FC3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EF93D-8C00-4E43-B247-84C7B7C2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339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467" t="-3096" b="-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79</a:t>
            </a:fld>
            <a:endParaRPr lang="en-US"/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739BCA33-5C5A-4C4E-857C-BF37A075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0"/>
            <a:ext cx="5157787" cy="16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51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BERT</a:t>
                </a:r>
              </a:p>
              <a:p>
                <a:pPr lvl="1"/>
                <a:r>
                  <a:rPr lang="en-US" dirty="0"/>
                  <a:t>Trained on Text Corpora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SQuAD</a:t>
                </a:r>
                <a:endParaRPr lang="en-US" dirty="0"/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497337" y="81544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SQuAD</a:t>
            </a:r>
            <a:endParaRPr lang="en-US" sz="3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127F-13D4-5842-B740-7980045C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780"/>
            <a:ext cx="5181600" cy="343097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Question: </a:t>
            </a:r>
          </a:p>
          <a:p>
            <a:pPr lvl="1" fontAlgn="base"/>
            <a:r>
              <a:rPr lang="en-US" i="1" dirty="0"/>
              <a:t>What does AFC stand for</a:t>
            </a:r>
            <a:r>
              <a:rPr lang="en-US" dirty="0"/>
              <a:t>?</a:t>
            </a:r>
          </a:p>
          <a:p>
            <a:pPr fontAlgn="base"/>
            <a:r>
              <a:rPr lang="en-US" dirty="0"/>
              <a:t>Context: </a:t>
            </a:r>
          </a:p>
          <a:p>
            <a:pPr lvl="1" fontAlgn="base"/>
            <a:r>
              <a:rPr lang="en-US" i="1" dirty="0"/>
              <a:t>The </a:t>
            </a:r>
            <a:r>
              <a:rPr lang="en-US" i="1" dirty="0">
                <a:highlight>
                  <a:srgbClr val="FFFF00"/>
                </a:highlight>
              </a:rPr>
              <a:t>American Football Conference </a:t>
            </a:r>
            <a:r>
              <a:rPr lang="en-US" i="1" dirty="0"/>
              <a:t>(AFC) champion Denver Broncos defeated the National Football Conference (NFC) champion Carolina Panthers 24–10 to earn their third Super Bowl title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Answer: </a:t>
            </a:r>
          </a:p>
          <a:p>
            <a:pPr lvl="1" fontAlgn="base"/>
            <a:r>
              <a:rPr lang="en-US" i="1" dirty="0"/>
              <a:t>American Football Conference</a:t>
            </a:r>
            <a:endParaRPr lang="en-US" dirty="0"/>
          </a:p>
          <a:p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D4F3129-8F78-9B45-A475-B9D8D5B23313}"/>
              </a:ext>
            </a:extLst>
          </p:cNvPr>
          <p:cNvSpPr/>
          <p:nvPr/>
        </p:nvSpPr>
        <p:spPr>
          <a:xfrm>
            <a:off x="8354073" y="134752"/>
            <a:ext cx="3130982" cy="451790"/>
          </a:xfrm>
          <a:prstGeom prst="wedgeRoundRectCallout">
            <a:avLst>
              <a:gd name="adj1" fmla="val -36785"/>
              <a:gd name="adj2" fmla="val 1217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Task: </a:t>
            </a:r>
            <a:r>
              <a:rPr lang="en-US" strike="dblStrike" dirty="0"/>
              <a:t>Question-Answering (QA)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E547BAB4-F323-BD4D-B397-054A642BADB3}"/>
              </a:ext>
            </a:extLst>
          </p:cNvPr>
          <p:cNvSpPr/>
          <p:nvPr/>
        </p:nvSpPr>
        <p:spPr>
          <a:xfrm>
            <a:off x="4830920" y="32556"/>
            <a:ext cx="3322480" cy="646332"/>
          </a:xfrm>
          <a:prstGeom prst="wedgeRoundRectCallout">
            <a:avLst>
              <a:gd name="adj1" fmla="val 53993"/>
              <a:gd name="adj2" fmla="val 78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Spans:</a:t>
            </a:r>
          </a:p>
          <a:p>
            <a:pPr algn="ctr"/>
            <a:r>
              <a:rPr lang="en-US" dirty="0"/>
              <a:t>Answer is a substring of context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0FD928A-E0D1-A642-A5BA-68D683A2A26D}"/>
              </a:ext>
            </a:extLst>
          </p:cNvPr>
          <p:cNvSpPr/>
          <p:nvPr/>
        </p:nvSpPr>
        <p:spPr>
          <a:xfrm>
            <a:off x="10668151" y="1422035"/>
            <a:ext cx="1295098" cy="637434"/>
          </a:xfrm>
          <a:prstGeom prst="wedgeRoundRectCallout">
            <a:avLst>
              <a:gd name="adj1" fmla="val -45287"/>
              <a:gd name="adj2" fmla="val 10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with no markup</a:t>
            </a:r>
          </a:p>
        </p:txBody>
      </p:sp>
    </p:spTree>
    <p:extLst>
      <p:ext uri="{BB962C8B-B14F-4D97-AF65-F5344CB8AC3E}">
        <p14:creationId xmlns:p14="http://schemas.microsoft.com/office/powerpoint/2010/main" val="304487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uiExpand="1" build="p"/>
      <p:bldP spid="17" grpId="0" animBg="1"/>
      <p:bldP spid="18" grpId="0" animBg="1"/>
      <p:bldP spid="1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Guide to Hundreds of Examples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r>
              <a:rPr lang="en-US" dirty="0"/>
              <a:t> (1 </a:t>
            </a:r>
            <a:r>
              <a:rPr lang="en-US" dirty="0" err="1"/>
              <a:t>arg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output_dir</a:t>
            </a:r>
            <a:r>
              <a:rPr lang="en-US" dirty="0"/>
              <a:t> $1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E490FD-D1CE-CA44-988A-F9888A6DCD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 err="1"/>
              <a:t>model.HuggingFace</a:t>
            </a:r>
            <a:r>
              <a:rPr lang="en-US" dirty="0"/>
              <a:t>/</a:t>
            </a:r>
            <a:r>
              <a:rPr lang="en-US" dirty="0" err="1"/>
              <a:t>model.Paddle</a:t>
            </a:r>
            <a:endParaRPr lang="en-US" dirty="0"/>
          </a:p>
          <a:p>
            <a:pPr lvl="1"/>
            <a:r>
              <a:rPr lang="en-US" dirty="0" err="1"/>
              <a:t>our_models</a:t>
            </a:r>
            <a:r>
              <a:rPr lang="en-US" dirty="0"/>
              <a:t>/</a:t>
            </a:r>
            <a:r>
              <a:rPr lang="en-US" dirty="0" err="1"/>
              <a:t>their_models</a:t>
            </a:r>
            <a:endParaRPr lang="en-US" dirty="0"/>
          </a:p>
          <a:p>
            <a:r>
              <a:rPr lang="en-US" dirty="0"/>
              <a:t>Data</a:t>
            </a:r>
          </a:p>
          <a:p>
            <a:pPr lvl="1"/>
            <a:r>
              <a:rPr lang="en-US" dirty="0" err="1"/>
              <a:t>data.HuggingFace</a:t>
            </a:r>
            <a:r>
              <a:rPr lang="en-US" dirty="0"/>
              <a:t>/</a:t>
            </a:r>
            <a:r>
              <a:rPr lang="en-US" dirty="0" err="1"/>
              <a:t>data.Paddle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80</a:t>
            </a:fld>
            <a:endParaRPr lang="en-US"/>
          </a:p>
        </p:txBody>
      </p:sp>
      <p:pic>
        <p:nvPicPr>
          <p:cNvPr id="11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3E1A7AD3-AC21-ED47-A86D-9E8FDE0E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3" y="1755272"/>
            <a:ext cx="5932337" cy="4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9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E073352-1A7A-6244-B75F-B12BBA84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Cola subset of Glue, with pretrained models and data from </a:t>
            </a:r>
            <a:r>
              <a:rPr lang="en-US" sz="2700" dirty="0" err="1"/>
              <a:t>HuggingFace</a:t>
            </a:r>
            <a:br>
              <a:rPr lang="en-US" sz="1800" dirty="0"/>
            </a:br>
            <a:r>
              <a:rPr lang="en-US" sz="1800" dirty="0"/>
              <a:t>$</a:t>
            </a:r>
            <a:r>
              <a:rPr lang="en-US" sz="1800" dirty="0" err="1"/>
              <a:t>gft</a:t>
            </a:r>
            <a:r>
              <a:rPr lang="en-US" sz="1800" dirty="0"/>
              <a:t>/examples/</a:t>
            </a:r>
            <a:r>
              <a:rPr lang="en-US" sz="1800" dirty="0" err="1"/>
              <a:t>eval_examples</a:t>
            </a:r>
            <a:r>
              <a:rPr lang="en-US" sz="1800" dirty="0"/>
              <a:t>/</a:t>
            </a:r>
            <a:r>
              <a:rPr lang="en-US" sz="1800" dirty="0" err="1"/>
              <a:t>model.HuggingFace</a:t>
            </a:r>
            <a:r>
              <a:rPr lang="en-US" sz="1800" dirty="0"/>
              <a:t>/language/</a:t>
            </a:r>
            <a:r>
              <a:rPr lang="en-US" sz="1800" dirty="0" err="1"/>
              <a:t>data.HuggingFace</a:t>
            </a:r>
            <a:r>
              <a:rPr lang="en-US" sz="1800" dirty="0"/>
              <a:t>/</a:t>
            </a:r>
            <a:r>
              <a:rPr lang="en-US" sz="1800" dirty="0" err="1"/>
              <a:t>their_models</a:t>
            </a:r>
            <a:r>
              <a:rPr lang="en-US" sz="1800" dirty="0"/>
              <a:t>/glue/</a:t>
            </a:r>
            <a:r>
              <a:rPr lang="en-US" sz="1800" dirty="0" err="1"/>
              <a:t>cola.sh</a:t>
            </a:r>
            <a:br>
              <a:rPr lang="en-US" dirty="0"/>
            </a:b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7372CC-B2D7-B445-9A79-67282A80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736" y="1004691"/>
            <a:ext cx="5157787" cy="479991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F6C14CB-5A29-9840-98D8-9BBBD11B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9736" y="1484682"/>
            <a:ext cx="5157787" cy="368458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for model in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-base-</a:t>
            </a:r>
            <a:r>
              <a:rPr lang="en-US" dirty="0" err="1"/>
              <a:t>CoLA</a:t>
            </a:r>
            <a:r>
              <a:rPr lang="en-US" dirty="0"/>
              <a:t> cointegrated/roberta-large-cola-krishna2020 </a:t>
            </a:r>
            <a:r>
              <a:rPr lang="en-US" dirty="0" err="1"/>
              <a:t>textattack</a:t>
            </a:r>
            <a:r>
              <a:rPr lang="en-US" dirty="0"/>
              <a:t>/albert-base-v2-CoLA </a:t>
            </a:r>
            <a:r>
              <a:rPr lang="en-US" dirty="0" err="1"/>
              <a:t>gchhablani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-base-uncased-cola </a:t>
            </a:r>
            <a:r>
              <a:rPr lang="en-US" dirty="0" err="1"/>
              <a:t>howey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-large-cola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isakbos</a:t>
            </a:r>
            <a:r>
              <a:rPr lang="en-US" dirty="0"/>
              <a:t>/Q8BERT_COLA_L_512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CoLA_A</a:t>
            </a:r>
            <a:r>
              <a:rPr lang="en-US" dirty="0"/>
              <a:t>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CoLA_B</a:t>
            </a:r>
            <a:r>
              <a:rPr lang="en-US" dirty="0"/>
              <a:t> 09panesara/</a:t>
            </a:r>
            <a:r>
              <a:rPr lang="en-US" dirty="0" err="1"/>
              <a:t>distilbert</a:t>
            </a:r>
            <a:r>
              <a:rPr lang="en-US" dirty="0"/>
              <a:t>-base-uncased-finetuned-cola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-large-uncased-cola 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-large-cased-</a:t>
            </a:r>
            <a:r>
              <a:rPr lang="en-US" dirty="0" err="1"/>
              <a:t>CoLA</a:t>
            </a:r>
            <a:r>
              <a:rPr lang="en-US" dirty="0"/>
              <a:t> Alireza1044/albert-base-v2-cola pmthangk09/</a:t>
            </a:r>
            <a:r>
              <a:rPr lang="en-US" dirty="0" err="1"/>
              <a:t>bert</a:t>
            </a:r>
            <a:r>
              <a:rPr lang="en-US" dirty="0"/>
              <a:t>-base-uncased-glue-cola </a:t>
            </a:r>
            <a:r>
              <a:rPr lang="en-US" dirty="0" err="1"/>
              <a:t>kamivao</a:t>
            </a:r>
            <a:r>
              <a:rPr lang="en-US" dirty="0"/>
              <a:t>/autonlp-cola_gram-208681 mrm8488/deberta-v3-small-finetuned-cola 123abhiALFLKFO/</a:t>
            </a:r>
            <a:r>
              <a:rPr lang="en-US" dirty="0" err="1"/>
              <a:t>distilbert</a:t>
            </a:r>
            <a:r>
              <a:rPr lang="en-US" dirty="0"/>
              <a:t>-base-uncased-finetuned-cola Ahren09/</a:t>
            </a:r>
            <a:r>
              <a:rPr lang="en-US" dirty="0" err="1"/>
              <a:t>distilbert</a:t>
            </a:r>
            <a:r>
              <a:rPr lang="en-US" dirty="0"/>
              <a:t>-base-uncased-finetuned-cola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 err="1"/>
              <a:t>gft_eval</a:t>
            </a:r>
            <a:r>
              <a:rPr lang="en-US" dirty="0"/>
              <a:t> --data </a:t>
            </a:r>
            <a:r>
              <a:rPr lang="en-US" dirty="0" err="1"/>
              <a:t>H:glue,cola</a:t>
            </a:r>
            <a:r>
              <a:rPr lang="en-US" dirty="0"/>
              <a:t>  --split </a:t>
            </a:r>
            <a:r>
              <a:rPr lang="en-US" dirty="0" err="1"/>
              <a:t>val</a:t>
            </a:r>
            <a:r>
              <a:rPr lang="en-US" dirty="0"/>
              <a:t>  \</a:t>
            </a:r>
          </a:p>
          <a:p>
            <a:pPr marL="0" indent="0">
              <a:buNone/>
            </a:pPr>
            <a:r>
              <a:rPr lang="en-US" dirty="0"/>
              <a:t>   --</a:t>
            </a:r>
            <a:r>
              <a:rPr lang="en-US" dirty="0" err="1"/>
              <a:t>eqn</a:t>
            </a:r>
            <a:r>
              <a:rPr lang="en-US" dirty="0"/>
              <a:t> 'classify: label ~ sentence’  --model H:$model \</a:t>
            </a:r>
          </a:p>
          <a:p>
            <a:pPr marL="0" indent="0">
              <a:buNone/>
            </a:pPr>
            <a:r>
              <a:rPr lang="en-US" dirty="0"/>
              <a:t>  --metric </a:t>
            </a:r>
            <a:r>
              <a:rPr lang="en-US" dirty="0" err="1"/>
              <a:t>H:glue,cola</a:t>
            </a:r>
            <a:r>
              <a:rPr lang="en-US" dirty="0"/>
              <a:t>  --</a:t>
            </a:r>
            <a:r>
              <a:rPr lang="en-US" dirty="0" err="1"/>
              <a:t>figure_of_merit</a:t>
            </a:r>
            <a:r>
              <a:rPr lang="en-US" dirty="0"/>
              <a:t> </a:t>
            </a:r>
            <a:r>
              <a:rPr lang="en-US" dirty="0" err="1"/>
              <a:t>matthews_correlation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8A383CD-478E-A849-B865-47BA155C7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7523" y="1027906"/>
            <a:ext cx="5975001" cy="479990"/>
          </a:xfrm>
        </p:spPr>
        <p:txBody>
          <a:bodyPr>
            <a:normAutofit/>
          </a:bodyPr>
          <a:lstStyle/>
          <a:p>
            <a:r>
              <a:rPr lang="en-US" dirty="0"/>
              <a:t>Output (Sorted by score; 4 errors removed)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0505D-07AD-2647-8EBD-5A8278E1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43681-7C35-F241-A8A9-276021C4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1288D-0396-E14D-BD06-CFFEB37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43F2A840-AB80-A643-A1E6-D1F73A5AE52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24054776"/>
              </p:ext>
            </p:extLst>
          </p:nvPr>
        </p:nvGraphicFramePr>
        <p:xfrm>
          <a:off x="6184453" y="1484682"/>
          <a:ext cx="5850757" cy="49034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151618">
                  <a:extLst>
                    <a:ext uri="{9D8B030D-6E8A-4147-A177-3AD203B41FA5}">
                      <a16:colId xmlns:a16="http://schemas.microsoft.com/office/drawing/2014/main" val="425616679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746052904"/>
                    </a:ext>
                  </a:extLst>
                </a:gridCol>
                <a:gridCol w="909212">
                  <a:extLst>
                    <a:ext uri="{9D8B030D-6E8A-4147-A177-3AD203B41FA5}">
                      <a16:colId xmlns:a16="http://schemas.microsoft.com/office/drawing/2014/main" val="2978198150"/>
                    </a:ext>
                  </a:extLst>
                </a:gridCol>
              </a:tblGrid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Model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234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howey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-large-cola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321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-base-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5453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5824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mrm8488/deberta-v3-small-finetuned-cola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6967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08497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6141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CoLA_B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gchhablani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0453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pmthangk09/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-base-uncased-glue-cola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08653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55543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04737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kamivao</a:t>
                      </a:r>
                      <a:r>
                        <a:rPr lang="en-US" sz="1400" u="none" strike="noStrike" dirty="0">
                          <a:effectLst/>
                        </a:rPr>
                        <a:t>/autonlp-cola_gram-208681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0074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Alireza1044/albert-base-v2-cola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2799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09panesara/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336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5663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123abhiALFLKFO/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14364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59409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textattack/distilbert-base-cased-CoLA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8542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isakbos/Q8BERT_COLA_L_512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812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textattack/xlnet-large-cased-CoLA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72918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cointegrated/roberta-large-cola-krishna2020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93399"/>
                  </a:ext>
                </a:extLst>
              </a:tr>
            </a:tbl>
          </a:graphicData>
        </a:graphic>
      </p:graphicFrame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456C1410-60BA-4D4E-BFD8-E3B083B6CEA6}"/>
              </a:ext>
            </a:extLst>
          </p:cNvPr>
          <p:cNvSpPr/>
          <p:nvPr/>
        </p:nvSpPr>
        <p:spPr>
          <a:xfrm>
            <a:off x="3269818" y="4946501"/>
            <a:ext cx="2451370" cy="1441651"/>
          </a:xfrm>
          <a:prstGeom prst="wedgeRoundRectCallout">
            <a:avLst>
              <a:gd name="adj1" fmla="val 62601"/>
              <a:gd name="adj2" fmla="val -99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Popular models containing “cola”</a:t>
            </a:r>
          </a:p>
          <a:p>
            <a:pPr algn="ctr"/>
            <a:r>
              <a:rPr lang="en-US" sz="2400" dirty="0"/>
              <a:t>(not SOTA)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77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4181CC-F0CE-AC4F-ADD5-DDDE500D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 Part 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D055F-639B-8943-BE28-C4CE29DB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I find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how do I use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gft_predict</a:t>
            </a: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Cheat Sheet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Guide to Hundreds of Examples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Motivations for GFT</a:t>
            </a:r>
          </a:p>
          <a:p>
            <a:r>
              <a:rPr lang="en-US" dirty="0"/>
              <a:t>Why change terminology?</a:t>
            </a:r>
          </a:p>
          <a:p>
            <a:r>
              <a:rPr lang="en-US" dirty="0"/>
              <a:t>Part B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15215-AF42-0944-B45F-D86610A2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6AB63-A371-1949-8C45-1C514FC3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EF93D-8C00-4E43-B247-84C7B7C2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803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6D10266-02A0-E648-9F40-DD3D0510DA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Hubs: Data, Models, Examples (with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𝑚𝑢𝑐h</m:t>
                          </m:r>
                        </m:e>
                      </m:m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</m:e>
                      </m:mr>
                    </m:m>
                  </m:oMath>
                </a14:m>
                <a:r>
                  <a:rPr lang="en-US" sz="4000" dirty="0"/>
                  <a:t> code)</a:t>
                </a:r>
                <a:br>
                  <a:rPr lang="en-US" sz="4000" dirty="0"/>
                </a:br>
                <a:r>
                  <a:rPr lang="en-US" sz="2800" dirty="0"/>
                  <a:t>Embarrassment of Riches: Overwhelming </a:t>
                </a:r>
                <a:endParaRPr lang="en-US" sz="4000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6D10266-02A0-E648-9F40-DD3D0510D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t="-1905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C2331A-65E1-5749-B943-A1915176B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HuggingFace</a:t>
            </a:r>
            <a:endParaRPr lang="en-US" dirty="0"/>
          </a:p>
          <a:p>
            <a:r>
              <a:rPr lang="en-US" dirty="0">
                <a:hlinkClick r:id="rId3"/>
              </a:rPr>
              <a:t>https://huggingface.co/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B9CFFA-E096-4E4F-9A76-E14028B94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PaddleNLP</a:t>
            </a:r>
            <a:r>
              <a:rPr lang="en-US" dirty="0"/>
              <a:t> and </a:t>
            </a:r>
            <a:r>
              <a:rPr lang="en-US" dirty="0" err="1"/>
              <a:t>PaddleHub</a:t>
            </a:r>
            <a:endParaRPr lang="en-US" dirty="0"/>
          </a:p>
          <a:p>
            <a:r>
              <a:rPr lang="en-US" dirty="0">
                <a:hlinkClick r:id="rId4"/>
              </a:rPr>
              <a:t>https://github.com/PaddlePaddle</a:t>
            </a:r>
            <a:r>
              <a:rPr lang="en-US" dirty="0"/>
              <a:t>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62E43EB-2FE7-E84F-B367-A9EBD7BA6E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7222966" y="2505075"/>
            <a:ext cx="3081655" cy="368458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D6C1A-AD4D-3042-9DAF-B6903484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1A032-4C93-7E4E-9536-C3C840AF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8651C-31BE-5E48-A494-952401FB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83</a:t>
            </a:fld>
            <a:endParaRPr lang="en-US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4199C1BE-D10F-C34B-BF81-3698BF46E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r="36139" b="28232"/>
          <a:stretch/>
        </p:blipFill>
        <p:spPr>
          <a:xfrm>
            <a:off x="1007188" y="2505075"/>
            <a:ext cx="4822987" cy="3684588"/>
          </a:xfr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4564DC7-D0E8-FE4E-A826-A91372760B5A}"/>
              </a:ext>
            </a:extLst>
          </p:cNvPr>
          <p:cNvSpPr/>
          <p:nvPr/>
        </p:nvSpPr>
        <p:spPr>
          <a:xfrm>
            <a:off x="9982200" y="1183779"/>
            <a:ext cx="2164840" cy="823912"/>
          </a:xfrm>
          <a:prstGeom prst="wedgeRoundRectCallout">
            <a:avLst>
              <a:gd name="adj1" fmla="val -77765"/>
              <a:gd name="adj2" fmla="val -743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Goal for </a:t>
            </a:r>
            <a:r>
              <a:rPr lang="en-US" sz="2800" i="1" dirty="0" err="1"/>
              <a:t>gft</a:t>
            </a:r>
            <a:r>
              <a:rPr lang="en-US" sz="2800" dirty="0"/>
              <a:t>: Accessibility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0F0056-3332-634E-945E-C6FA67DA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Higher-Level Little Languages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Ease of use</a:t>
                </a:r>
              </a:p>
              <a:p>
                <a:pPr lvl="1"/>
                <a:r>
                  <a:rPr lang="en-US" dirty="0"/>
                  <a:t>Accessible to broader audience</a:t>
                </a:r>
              </a:p>
              <a:p>
                <a:pPr lvl="1"/>
                <a:r>
                  <a:rPr lang="en-US" dirty="0"/>
                  <a:t>Deep Nets for Poets (see next slide)</a:t>
                </a:r>
              </a:p>
              <a:p>
                <a:r>
                  <a:rPr lang="en-US" dirty="0"/>
                  <a:t>Hide complexity</a:t>
                </a:r>
              </a:p>
              <a:p>
                <a:pPr lvl="1"/>
                <a:r>
                  <a:rPr lang="en-US" dirty="0"/>
                  <a:t>1-line of </a:t>
                </a:r>
                <a:r>
                  <a:rPr lang="en-US" dirty="0" err="1"/>
                  <a:t>gft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800+ lines of python</a:t>
                </a:r>
              </a:p>
              <a:p>
                <a:pPr lvl="1"/>
                <a:r>
                  <a:rPr lang="en-US" dirty="0"/>
                  <a:t>More transparency; fewer bugs</a:t>
                </a:r>
              </a:p>
            </p:txBody>
          </p:sp>
        </mc:Choice>
        <mc:Fallback xmlns="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3EBF6-6486-7844-B6D5-3480140353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 Avoid special cases</a:t>
            </a:r>
          </a:p>
          <a:p>
            <a:pPr lvl="1"/>
            <a:r>
              <a:rPr lang="en-US" dirty="0"/>
              <a:t>Standard examples on hubs </a:t>
            </a:r>
          </a:p>
          <a:p>
            <a:pPr lvl="2"/>
            <a:r>
              <a:rPr lang="en-US" dirty="0"/>
              <a:t>expect users to modify python</a:t>
            </a:r>
          </a:p>
          <a:p>
            <a:pPr lvl="2"/>
            <a:r>
              <a:rPr lang="en-US" dirty="0"/>
              <a:t>different programs for different datasets/models/tasks</a:t>
            </a:r>
          </a:p>
          <a:p>
            <a:pPr lvl="1"/>
            <a:r>
              <a:rPr lang="en-US" dirty="0" err="1"/>
              <a:t>gft</a:t>
            </a:r>
            <a:r>
              <a:rPr lang="en-US" dirty="0"/>
              <a:t> encourages code re-use</a:t>
            </a:r>
          </a:p>
          <a:p>
            <a:pPr lvl="2"/>
            <a:r>
              <a:rPr lang="en-US" dirty="0" err="1"/>
              <a:t>gft</a:t>
            </a:r>
            <a:r>
              <a:rPr lang="en-US" dirty="0"/>
              <a:t> uses similar code/algorithms as examples</a:t>
            </a:r>
          </a:p>
          <a:p>
            <a:pPr lvl="2"/>
            <a:r>
              <a:rPr lang="en-US" dirty="0"/>
              <a:t>with similar performance and computational costs</a:t>
            </a:r>
          </a:p>
          <a:p>
            <a:pPr lvl="2"/>
            <a:r>
              <a:rPr lang="en-US" dirty="0"/>
              <a:t>but generalizes over more datasets/models/tasks</a:t>
            </a:r>
          </a:p>
          <a:p>
            <a:r>
              <a:rPr lang="en-US" dirty="0"/>
              <a:t>Portability across suppliers</a:t>
            </a:r>
          </a:p>
          <a:p>
            <a:pPr lvl="1"/>
            <a:r>
              <a:rPr lang="en-US" dirty="0"/>
              <a:t>Mix and Match Across Hubs 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linkClick r:id="rId3"/>
              </a:rPr>
              <a:t>HuggingFace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PaddleNLP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BDF95-111E-F849-BCDC-9B21BD9A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FF201-104E-924E-B6DA-7E73C0C0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31EA-F9E1-F544-8AD7-2C54AB16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59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6F526-3D03-FC46-9404-1C90CC2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B2CB-A38D-714D-98E8-8AC7B91D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4FFC58-FC8A-424A-9060-0B1AD18A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7" y="0"/>
            <a:ext cx="5631256" cy="1718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5A8FC4-E316-1D47-9D6B-32CE272C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5063408" cy="1325563"/>
          </a:xfrm>
        </p:spPr>
        <p:txBody>
          <a:bodyPr/>
          <a:lstStyle/>
          <a:p>
            <a:r>
              <a:rPr lang="en-US" dirty="0"/>
              <a:t>Unix for Poets </a:t>
            </a:r>
            <a:r>
              <a:rPr lang="en-US" dirty="0">
                <a:sym typeface="Wingdings" pitchFamily="2" charset="2"/>
              </a:rPr>
              <a:t> Deep Nets for Poets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74BD01-E8D6-8C45-8544-B45F2D48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56482"/>
          </a:xfrm>
        </p:spPr>
        <p:txBody>
          <a:bodyPr/>
          <a:lstStyle/>
          <a:p>
            <a:r>
              <a:rPr lang="en-US" dirty="0"/>
              <a:t>This tutorial </a:t>
            </a:r>
            <a:r>
              <a:rPr lang="en-US" dirty="0">
                <a:sym typeface="Wingdings" pitchFamily="2" charset="2"/>
              </a:rPr>
              <a:t> Community-building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6D97-5984-AF44-971F-EA406127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37645"/>
            <a:ext cx="5157787" cy="405201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hlinkClick r:id="rId3"/>
              </a:rPr>
              <a:t>Unix for Poets</a:t>
            </a:r>
            <a:r>
              <a:rPr lang="en-US" sz="2400" dirty="0"/>
              <a:t>: Slides from 1990s</a:t>
            </a:r>
          </a:p>
          <a:p>
            <a:pPr lvl="1"/>
            <a:r>
              <a:rPr lang="en-US" sz="1800" dirty="0"/>
              <a:t>When empiricism was just taking off</a:t>
            </a:r>
          </a:p>
          <a:p>
            <a:pPr lvl="1"/>
            <a:r>
              <a:rPr lang="en-US" sz="1800" dirty="0"/>
              <a:t>Too much low hanging fruit to pick ourselves</a:t>
            </a:r>
          </a:p>
          <a:p>
            <a:r>
              <a:rPr lang="en-US" sz="2400" dirty="0"/>
              <a:t>Revival of 1950s Empiricism in 1990s</a:t>
            </a:r>
          </a:p>
          <a:p>
            <a:pPr lvl="1"/>
            <a:r>
              <a:rPr lang="en-US" sz="1800" dirty="0"/>
              <a:t>Community-building exercises</a:t>
            </a:r>
          </a:p>
          <a:p>
            <a:pPr lvl="2"/>
            <a:r>
              <a:rPr lang="en-US" sz="1700" dirty="0"/>
              <a:t>Unix for Poets </a:t>
            </a:r>
          </a:p>
          <a:p>
            <a:pPr lvl="2"/>
            <a:r>
              <a:rPr lang="en-US" sz="1700" dirty="0"/>
              <a:t>EMNLP (Empirical Methods in NLP)</a:t>
            </a:r>
          </a:p>
          <a:p>
            <a:pPr lvl="2"/>
            <a:r>
              <a:rPr lang="en-US" sz="1700" dirty="0"/>
              <a:t>Linguistic Data Consortium (LDC)</a:t>
            </a:r>
          </a:p>
          <a:p>
            <a:r>
              <a:rPr lang="en-US" sz="2400" dirty="0"/>
              <a:t>Deep nets in 2020s</a:t>
            </a:r>
          </a:p>
          <a:p>
            <a:pPr lvl="1"/>
            <a:r>
              <a:rPr lang="en-US" sz="1800" dirty="0"/>
              <a:t>Community-building exercises</a:t>
            </a:r>
          </a:p>
          <a:p>
            <a:pPr lvl="2"/>
            <a:r>
              <a:rPr lang="en-US" sz="1600" dirty="0"/>
              <a:t>Deep Nets for Poets </a:t>
            </a:r>
          </a:p>
          <a:p>
            <a:pPr lvl="2"/>
            <a:r>
              <a:rPr lang="en-US" sz="1600" dirty="0"/>
              <a:t>(target audience includes non-programmers)</a:t>
            </a:r>
          </a:p>
          <a:p>
            <a:pPr lvl="1"/>
            <a:r>
              <a:rPr lang="en-US" sz="1800" dirty="0"/>
              <a:t>Deep Nets will benefit </a:t>
            </a:r>
          </a:p>
          <a:p>
            <a:pPr lvl="2"/>
            <a:r>
              <a:rPr lang="en-US" sz="1400" dirty="0"/>
              <a:t>if we can increase demand for what we do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10B58D-B591-2544-AD10-CE17C46522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56482"/>
          </a:xfrm>
        </p:spPr>
        <p:txBody>
          <a:bodyPr/>
          <a:lstStyle/>
          <a:p>
            <a:r>
              <a:rPr lang="en-US" dirty="0"/>
              <a:t>Slides for a Linguistic Summer School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B50C77-2EFC-9D4B-BD21-80813F6B710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88754" y="2137645"/>
            <a:ext cx="3403882" cy="4334590"/>
          </a:xfrm>
          <a:ln>
            <a:solidFill>
              <a:schemeClr val="accent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8FE4C-39D7-094C-9009-2518618B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CF552-730C-6449-86A9-5259D2E9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D8BD2-F72D-9646-91B9-3DFC58B8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86</a:t>
            </a:fld>
            <a:endParaRPr lang="en-US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F426E572-D110-6B41-8216-F739CDFFC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47" y="4215736"/>
            <a:ext cx="6526453" cy="250573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AD7E2C4F-7BA6-C64A-A843-79C27ABDA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6628"/>
            <a:ext cx="1601372" cy="16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4181CC-F0CE-AC4F-ADD5-DDDE500D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 Part 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D055F-639B-8943-BE28-C4CE29DB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I find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how do I use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gft_predict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Cheat Sheet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Guide to Hundreds of Examples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Motivations for GFT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Why change terminology?</a:t>
            </a:r>
          </a:p>
          <a:p>
            <a:r>
              <a:rPr lang="en-US" dirty="0"/>
              <a:t>Part B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15215-AF42-0944-B45F-D86610A2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6AB63-A371-1949-8C45-1C514FC3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EF93D-8C00-4E43-B247-84C7B7C2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63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88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8"/>
            <a:ext cx="7323512" cy="1472025"/>
          </a:xfrm>
          <a:prstGeom prst="wedgeRoundRectCallout">
            <a:avLst>
              <a:gd name="adj1" fmla="val -30391"/>
              <a:gd name="adj2" fmla="val -143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Industry has an unfair advantage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 Investments </a:t>
            </a:r>
            <a:r>
              <a:rPr lang="en-US" sz="2400" dirty="0">
                <a:sym typeface="Wingdings" pitchFamily="2" charset="2"/>
              </a:rPr>
              <a:t> Risk Adverse  Less Creativity</a:t>
            </a:r>
            <a:endParaRPr lang="en-US" sz="24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https://www.youtube.com/watch?v=dG628PEN1fY</a:t>
            </a:r>
            <a:r>
              <a:rPr lang="en-US" sz="16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659894" y="242592"/>
            <a:ext cx="4308943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</p:spTree>
    <p:extLst>
      <p:ext uri="{BB962C8B-B14F-4D97-AF65-F5344CB8AC3E}">
        <p14:creationId xmlns:p14="http://schemas.microsoft.com/office/powerpoint/2010/main" val="24913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54803" y="3150132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1202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096000" y="1688664"/>
            <a:ext cx="239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65C499-355C-8940-A9B9-C49F47AE9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750" r="38865"/>
          <a:stretch/>
        </p:blipFill>
        <p:spPr>
          <a:xfrm>
            <a:off x="6096000" y="2357571"/>
            <a:ext cx="5810538" cy="1695954"/>
          </a:xfrm>
        </p:spPr>
      </p:pic>
    </p:spTree>
    <p:extLst>
      <p:ext uri="{BB962C8B-B14F-4D97-AF65-F5344CB8AC3E}">
        <p14:creationId xmlns:p14="http://schemas.microsoft.com/office/powerpoint/2010/main" val="19260264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gure 0">
            <a:extLst>
              <a:ext uri="{FF2B5EF4-FFF2-40B4-BE49-F238E27FC236}">
                <a16:creationId xmlns:a16="http://schemas.microsoft.com/office/drawing/2014/main" id="{B53E7BE5-1E5E-9D4C-9F38-6F0FEEFC12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541773"/>
            <a:ext cx="5932465" cy="321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FCE4E-3026-A444-ACC1-332F186D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Compression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DEA0D-21F4-0D4F-B3F2-1F6990B4D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Popular Choices on Hubs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E10C9-5B5F-114F-9A74-0DF9626BA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Compression:</a:t>
            </a:r>
          </a:p>
          <a:p>
            <a:r>
              <a:rPr lang="en-US" dirty="0"/>
              <a:t>Trade-offs: Space, Time, Accuracy</a:t>
            </a:r>
          </a:p>
        </p:txBody>
      </p:sp>
      <p:pic>
        <p:nvPicPr>
          <p:cNvPr id="11" name="Content Placeholder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043CB25-55C7-0F48-82F6-58BF39B513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6800" y="2505075"/>
            <a:ext cx="4033988" cy="368458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336AF-19D8-3648-B8AC-CAF718CE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54ECE-170F-C443-A38F-9E7652D0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ACDB1-25B8-BF45-8985-B9627DAB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36DF1-5C32-094B-9845-BD5298DAC707}"/>
              </a:ext>
            </a:extLst>
          </p:cNvPr>
          <p:cNvSpPr txBox="1"/>
          <p:nvPr/>
        </p:nvSpPr>
        <p:spPr>
          <a:xfrm>
            <a:off x="6746800" y="6123543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https://arxiv.org/pdf/2002.11985.pdf</a:t>
            </a:r>
            <a:r>
              <a:rPr lang="en-US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295AD8-36F2-444C-9247-2C2119DF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17" y="2475653"/>
            <a:ext cx="4614278" cy="44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56D2355-7158-DF44-93CE-29FA096D7746}"/>
              </a:ext>
            </a:extLst>
          </p:cNvPr>
          <p:cNvSpPr/>
          <p:nvPr/>
        </p:nvSpPr>
        <p:spPr>
          <a:xfrm>
            <a:off x="5240944" y="3280728"/>
            <a:ext cx="2214394" cy="671194"/>
          </a:xfrm>
          <a:prstGeom prst="wedgeRoundRectCallout">
            <a:avLst>
              <a:gd name="adj1" fmla="val 94048"/>
              <a:gd name="adj2" fmla="val 172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Pick any two</a:t>
            </a:r>
            <a:endParaRPr lang="en-US" sz="105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C3EEF897-9A1D-3E43-837F-D0BD708A92C3}"/>
              </a:ext>
            </a:extLst>
          </p:cNvPr>
          <p:cNvSpPr/>
          <p:nvPr/>
        </p:nvSpPr>
        <p:spPr>
          <a:xfrm>
            <a:off x="5414582" y="5974080"/>
            <a:ext cx="2214394" cy="783212"/>
          </a:xfrm>
          <a:prstGeom prst="wedgeRoundRectCallout">
            <a:avLst>
              <a:gd name="adj1" fmla="val 36237"/>
              <a:gd name="adj2" fmla="val -75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Commercial Practice</a:t>
            </a:r>
            <a:endParaRPr lang="en-US" sz="1050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60B047A-6CBF-2842-BDF4-BCA423B50BAC}"/>
              </a:ext>
            </a:extLst>
          </p:cNvPr>
          <p:cNvSpPr/>
          <p:nvPr/>
        </p:nvSpPr>
        <p:spPr>
          <a:xfrm>
            <a:off x="9831608" y="6032696"/>
            <a:ext cx="2214394" cy="783212"/>
          </a:xfrm>
          <a:prstGeom prst="wedgeRoundRectCallout">
            <a:avLst>
              <a:gd name="adj1" fmla="val -42750"/>
              <a:gd name="adj2" fmla="val -75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Commercial Practice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6128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/>
      <p:bldP spid="16" grpId="0" animBg="1"/>
      <p:bldP spid="17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7813-6B27-0C4A-98A7-33CD3AD3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dirty="0"/>
            </a:br>
            <a:r>
              <a:rPr lang="en-US" sz="4800" dirty="0"/>
              <a:t>Focus on Bottlenecks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4252C60-5A3E-854C-9DBC-61D02119F3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6676" y="1328566"/>
            <a:ext cx="5823336" cy="61113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</p:spPr>
            <p:txBody>
              <a:bodyPr/>
              <a:lstStyle/>
              <a:p>
                <a:r>
                  <a:rPr lang="en-US" dirty="0"/>
                  <a:t>Fixed Costs: One-time up-front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Training Costs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r>
                  <a:rPr lang="en-US" dirty="0"/>
                  <a:t>Variable Costs: Recurring costs</a:t>
                </a:r>
              </a:p>
              <a:p>
                <a:pPr lvl="1"/>
                <a:r>
                  <a:rPr lang="en-US" dirty="0"/>
                  <a:t>Inference Costs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pPr lvl="2"/>
                <a:r>
                  <a:rPr lang="en-US" dirty="0"/>
                  <a:t>Deploy a model to 1B people</a:t>
                </a:r>
              </a:p>
              <a:p>
                <a:pPr lvl="2"/>
                <a:r>
                  <a:rPr lang="en-US" dirty="0"/>
                  <a:t>Who use it every day (for years)</a:t>
                </a:r>
              </a:p>
              <a:p>
                <a:r>
                  <a:rPr lang="en-US" dirty="0"/>
                  <a:t>If the application goes viral (success)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  <a:blipFill>
                <a:blip r:embed="rId4"/>
                <a:stretch>
                  <a:fillRect l="-1762" t="-2326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95CE6-11C1-0541-97D2-6B8076F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ED9C8-B190-D845-AB85-20BF39FC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1D7BF-C119-0244-9B61-D0C4185C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9D063B-8BB6-DF4D-9A8B-C6A3001AAFA8}"/>
              </a:ext>
            </a:extLst>
          </p:cNvPr>
          <p:cNvSpPr txBox="1">
            <a:spLocks/>
          </p:cNvSpPr>
          <p:nvPr/>
        </p:nvSpPr>
        <p:spPr>
          <a:xfrm>
            <a:off x="0" y="4604824"/>
            <a:ext cx="5897879" cy="1669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D32438-4FBA-954B-8244-FCAD005D024C}"/>
              </a:ext>
            </a:extLst>
          </p:cNvPr>
          <p:cNvSpPr/>
          <p:nvPr/>
        </p:nvSpPr>
        <p:spPr>
          <a:xfrm>
            <a:off x="10310446" y="2204514"/>
            <a:ext cx="1220372" cy="603074"/>
          </a:xfrm>
          <a:prstGeom prst="wedgeRoundRectCallout">
            <a:avLst>
              <a:gd name="adj1" fmla="val -80031"/>
              <a:gd name="adj2" fmla="val 33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Relatively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/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Bottleneck for Global Warming: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𝑡𝑟𝑎𝑛𝑠𝑝𝑜𝑟𝑡𝑎𝑡𝑖𝑜𝑛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𝑠𝑚𝑎𝑟𝑡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𝑠𝑝𝑒𝑎𝑘𝑒𝑟𝑠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  <a:blipFill>
                <a:blip r:embed="rId5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2186FA6C-5A54-8D45-8AAF-6D8765A0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7" y="68114"/>
            <a:ext cx="5454059" cy="52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/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  <a:blipFill>
                <a:blip r:embed="rId7"/>
                <a:stretch>
                  <a:fillRect t="-7500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/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  <a:blipFill>
                <a:blip r:embed="rId8"/>
                <a:stretch>
                  <a:fillRect t="-8889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24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4181CC-F0CE-AC4F-ADD5-DDDE500D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Wrapping up Part A: Glass is Half Full</a:t>
            </a:r>
            <a:br>
              <a:rPr lang="en-US" dirty="0"/>
            </a:br>
            <a:r>
              <a:rPr lang="en-US" sz="3200" dirty="0"/>
              <a:t>Amazing how much can be done with so little (</a:t>
            </a:r>
            <a:r>
              <a:rPr lang="en-US" sz="3200" i="1" dirty="0" err="1"/>
              <a:t>gft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D055F-639B-8943-BE28-C4CE29DB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I find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how do I use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gft_predict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Cheat Sheet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Guide to Hundreds of Examples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Motivations for GFT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Why change terminology?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 B: Glass is Half Empty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No one would suggest that fit/predict are AI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15215-AF42-0944-B45F-D86610A2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6AB63-A371-1949-8C45-1C514FC3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EF93D-8C00-4E43-B247-84C7B7C2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26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50355</TotalTime>
  <Words>8636</Words>
  <Application>Microsoft Macintosh PowerPoint</Application>
  <PresentationFormat>Widescreen</PresentationFormat>
  <Paragraphs>1780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ACL-2022 Tutorial: Part A: Simple Uses of Deep Nets</vt:lpstr>
      <vt:lpstr>Part A: Simple Uses of Deep Nets</vt:lpstr>
      <vt:lpstr>Standard 3-Step Recipe</vt:lpstr>
      <vt:lpstr>Terminology</vt:lpstr>
      <vt:lpstr>Base/Foundation/Pre-Trained Models Recommendation: Download f_pre  from Hubs</vt:lpstr>
      <vt:lpstr>Terminology</vt:lpstr>
      <vt:lpstr>What is fine-tuning fit?</vt:lpstr>
      <vt:lpstr>What is fine-tuning fit?</vt:lpstr>
      <vt:lpstr>What is fine-tuning fit?</vt:lpstr>
      <vt:lpstr>What is fine-tuning fit?</vt:lpstr>
      <vt:lpstr>gft (general fine-tuning):  A Little Language for Deep Nets (Unix Philosophy: Less is More)</vt:lpstr>
      <vt:lpstr>Goals (Work in Progress)</vt:lpstr>
      <vt:lpstr>Portability: Mix and Match Across Suppliers </vt:lpstr>
      <vt:lpstr>Reality Check</vt:lpstr>
      <vt:lpstr>gft Cheat Sheet</vt:lpstr>
      <vt:lpstr>Seven Simple Examples</vt:lpstr>
      <vt:lpstr>Seven Simple Examples: 1 of 7 Summarize (almost) anything</vt:lpstr>
      <vt:lpstr>Seven Simple Examples: 2 of 7 Summary with patterns (__contains__)</vt:lpstr>
      <vt:lpstr>Seven Simple Examples: 3 of 7 Predict: Sentiment Analysis &amp; Text Classification</vt:lpstr>
      <vt:lpstr>Seven Simple Examples: 4 of 7 More tasks: token_classification, fill-mask</vt:lpstr>
      <vt:lpstr>Seven Simple Examples: 5 of 7 Input from datasets (as opposed to stdin)</vt:lpstr>
      <vt:lpstr>gft_cat_data --data H:emotion --eqn 'classify:label ~ text' 2&gt;/dev/null | head</vt:lpstr>
      <vt:lpstr>Seven Simple Examples: 6 of 7 gft_predict  gft_eval</vt:lpstr>
      <vt:lpstr>A Few Simple Examples: 7 of 7 gft_fit (aka fine-tuning)</vt:lpstr>
      <vt:lpstr>Recap of Seven Simple Examples</vt:lpstr>
      <vt:lpstr>Hundreds of Examples: Robustness / Regression Testing</vt:lpstr>
      <vt:lpstr>Input: I love you Output: Depends on Model (among other things)</vt:lpstr>
      <vt:lpstr>Many of these models produce reasonable results</vt:lpstr>
      <vt:lpstr>But…</vt:lpstr>
      <vt:lpstr>fit and predict can do much (but not everything)</vt:lpstr>
      <vt:lpstr>Arguments to fit, predict, summary, eval</vt:lpstr>
      <vt:lpstr>Simple Equations Cover Many Cases of Interest GLUE: A Popular Benchmark</vt:lpstr>
      <vt:lpstr>Equations in gft are borrowed from glm in R</vt:lpstr>
      <vt:lpstr>Simple Equations Cover Many Cases of Interest</vt:lpstr>
      <vt:lpstr>regress: Valence + Arousal + Dominance ~ Word https://saifmohammad.com/WebPages/nrc-vad.html </vt:lpstr>
      <vt:lpstr>H  P: Porting from HuggingFace to Paddle (Columns have different names)</vt:lpstr>
      <vt:lpstr>Two Questions</vt:lpstr>
      <vt:lpstr>Embarrassment of Riches</vt:lpstr>
      <vt:lpstr>Regression in R: Summarize (almost) anything </vt:lpstr>
      <vt:lpstr>Regression in R: Summarize (almost) anything </vt:lpstr>
      <vt:lpstr>Regression in R: Summarize (almost) anything </vt:lpstr>
      <vt:lpstr>gft_summary: Summarize (almost) anything: datasets, models, tasks, etc.</vt:lpstr>
      <vt:lpstr>Metrics of Success: How do we find good stuff?</vt:lpstr>
      <vt:lpstr>Embarrassment of Riches</vt:lpstr>
      <vt:lpstr>How do I find the good stuff?  Popular Datasets? gft_summary –data H:__contains__wiki --topn 20</vt:lpstr>
      <vt:lpstr>How do I find the good stuff?  Popular Datasets? gft_summary –data H:__contains__ --topn 20</vt:lpstr>
      <vt:lpstr>How do I find the good stuff?  Popular Models? gft_summary –model H:__contains__snli --topn 20</vt:lpstr>
      <vt:lpstr>gft_summary: How do I find the good stuff? Find models associated with a task (ASR)</vt:lpstr>
      <vt:lpstr>gft_summary: How do I find the good stuff? Find models associated with a task (ASR)</vt:lpstr>
      <vt:lpstr>gft_summary: How do I find the good stuff? Find popular models associated with a dataset</vt:lpstr>
      <vt:lpstr>gft_summary: How do I find the good stuff? Find popular models associated with a task (MT)</vt:lpstr>
      <vt:lpstr>Embarrassment of Riches</vt:lpstr>
      <vt:lpstr>What counts as ``good’’ stuff?</vt:lpstr>
      <vt:lpstr>How do I find the good stuff?  Popular Models? gft_summary –model H:__contains__snli --topn 20</vt:lpstr>
      <vt:lpstr>SOTA-Chasing: Leaderboards Considered Harmful SOTA-chasing refers to papers that report SOTA numbers, but contribute little of lasting value to the literature. The point is the pointlessness.</vt:lpstr>
      <vt:lpstr>PWC: https://paperswithcode.com/dataset/glue </vt:lpstr>
      <vt:lpstr>PWC ≠ GLUE Leaderboard </vt:lpstr>
      <vt:lpstr>How do I find ``good’’ tasks?</vt:lpstr>
      <vt:lpstr>--task argument  HuggingFace Pipelines https://huggingface.co/docs/transformers/v4.16.2/en/main_classes/pipelines </vt:lpstr>
      <vt:lpstr>Equation Keywords ≈ Pipeline Tasks</vt:lpstr>
      <vt:lpstr>What are the most popular tasks? 30k Models  Pipeline Tasks (computed from $gft/gft_internals/huggingface_hub/huggingface_datasets.txt)</vt:lpstr>
      <vt:lpstr>Popular Text Classification Models gft_summary --task H:text-classification Input: Task  Output: Popular Models</vt:lpstr>
      <vt:lpstr>Summarize Tasks $gft/examples/summary_examples/task</vt:lpstr>
      <vt:lpstr>30k Models  Pipeline Tasks (computed from $gft/gft_internals/huggingface_hub/huggingface_datasets.txt)</vt:lpstr>
      <vt:lpstr>Two Questions</vt:lpstr>
      <vt:lpstr>Question: How do I use the good stuff? Answer: gft_predict</vt:lpstr>
      <vt:lpstr>Inference: gft_predict</vt:lpstr>
      <vt:lpstr>Specifying –model argument </vt:lpstr>
      <vt:lpstr>More tasks (1 of 4)</vt:lpstr>
      <vt:lpstr>More tasks (2 of 4)</vt:lpstr>
      <vt:lpstr>More tasks (3 of 4)</vt:lpstr>
      <vt:lpstr>More tasks (4 of 4)</vt:lpstr>
      <vt:lpstr>More tasks (4 of 4)</vt:lpstr>
      <vt:lpstr>gft_predict –task image-classification</vt:lpstr>
      <vt:lpstr>PowerPoint Presentation</vt:lpstr>
      <vt:lpstr>Inputs can also come from files (as well as URLs) There are a few images (and audio files) under $gft/doc/objects</vt:lpstr>
      <vt:lpstr>Task: Speech Recognition (ASR, ctc)</vt:lpstr>
      <vt:lpstr>Wrapping up Part A</vt:lpstr>
      <vt:lpstr>gft Cheat Sheet</vt:lpstr>
      <vt:lpstr>Guide to Hundreds of Examples</vt:lpstr>
      <vt:lpstr>Cola subset of Glue, with pretrained models and data from HuggingFace $gft/examples/eval_examples/model.HuggingFace/language/data.HuggingFace/their_models/glue/cola.sh </vt:lpstr>
      <vt:lpstr>Wrapping up Part A</vt:lpstr>
      <vt:lpstr>Hubs: Data, Models, Examples (with ■8(too much@⋀) code) Embarrassment of Riches: Overwhelming </vt:lpstr>
      <vt:lpstr>Advantages of Higher-Level Little Languages</vt:lpstr>
      <vt:lpstr>Hub Strategy: Usage &gt;&gt; SOTA</vt:lpstr>
      <vt:lpstr>Unix for Poets  Deep Nets for Poets</vt:lpstr>
      <vt:lpstr>Wrapping up Part A</vt:lpstr>
      <vt:lpstr>Why Change Terminology?</vt:lpstr>
      <vt:lpstr> VLSI History http://www.eecs.mit.edu/docs/newsletter/VLSI.pdf http://ai.eecs.umich.edu/people/conway/Memoirs/MIT/MIT_Reminiscences.pdf   </vt:lpstr>
      <vt:lpstr>Model Compression</vt:lpstr>
      <vt:lpstr> Focus on Bottlenecks </vt:lpstr>
      <vt:lpstr>Wrapping up Part A: Glass is Half Full Amazing how much can be done with so little (gft)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Microsoft Office User</dc:creator>
  <cp:lastModifiedBy>sglflqcz</cp:lastModifiedBy>
  <cp:revision>438</cp:revision>
  <dcterms:created xsi:type="dcterms:W3CDTF">2022-02-25T21:43:27Z</dcterms:created>
  <dcterms:modified xsi:type="dcterms:W3CDTF">2022-04-06T17:32:08Z</dcterms:modified>
</cp:coreProperties>
</file>